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diagrams/drawing1.xml" ContentType="application/vnd.ms-office.drawingml.diagramDrawing+xml"/>
  <Override PartName="/ppt/diagrams/colors1.xml" ContentType="application/vnd.openxmlformats-officedocument.drawingml.diagramColors+xml"/>
  <Override PartName="/ppt/diagrams/layout1.xml" ContentType="application/vnd.openxmlformats-officedocument.drawingml.diagramLayout+xml"/>
  <Override PartName="/ppt/diagrams/quickStyle1.xml" ContentType="application/vnd.openxmlformats-officedocument.drawingml.diagram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8" r:id="rId1"/>
    <p:sldMasterId id="2147483695" r:id="rId2"/>
  </p:sldMasterIdLst>
  <p:notesMasterIdLst>
    <p:notesMasterId r:id="rId16"/>
  </p:notesMasterIdLst>
  <p:sldIdLst>
    <p:sldId id="276" r:id="rId3"/>
    <p:sldId id="273" r:id="rId4"/>
    <p:sldId id="270" r:id="rId5"/>
    <p:sldId id="277" r:id="rId6"/>
    <p:sldId id="282" r:id="rId7"/>
    <p:sldId id="278" r:id="rId8"/>
    <p:sldId id="279" r:id="rId9"/>
    <p:sldId id="280" r:id="rId10"/>
    <p:sldId id="281" r:id="rId11"/>
    <p:sldId id="265" r:id="rId12"/>
    <p:sldId id="262" r:id="rId13"/>
    <p:sldId id="274" r:id="rId14"/>
    <p:sldId id="275" r:id="rId15"/>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14B1378-955E-432F-B57E-B0AFC5CEFA6A}">
          <p14:sldIdLst>
            <p14:sldId id="276"/>
            <p14:sldId id="273"/>
          </p14:sldIdLst>
        </p14:section>
        <p14:section name="Untitled Section" id="{7E879E2A-CAD0-4251-8E03-E368E4A47B82}">
          <p14:sldIdLst>
            <p14:sldId id="270"/>
            <p14:sldId id="277"/>
            <p14:sldId id="282"/>
            <p14:sldId id="278"/>
            <p14:sldId id="279"/>
            <p14:sldId id="280"/>
            <p14:sldId id="281"/>
            <p14:sldId id="265"/>
            <p14:sldId id="262"/>
            <p14:sldId id="274"/>
            <p14:sldId id="27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24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3B9F58-55F7-4414-8B86-542410C4170E}" v="77" dt="2022-12-06T10:56:45.5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18" autoAdjust="0"/>
    <p:restoredTop sz="94576" autoAdjust="0"/>
  </p:normalViewPr>
  <p:slideViewPr>
    <p:cSldViewPr snapToGrid="0">
      <p:cViewPr varScale="1">
        <p:scale>
          <a:sx n="64" d="100"/>
          <a:sy n="64" d="100"/>
        </p:scale>
        <p:origin x="1542" y="72"/>
      </p:cViewPr>
      <p:guideLst/>
    </p:cSldViewPr>
  </p:slideViewPr>
  <p:outlineViewPr>
    <p:cViewPr>
      <p:scale>
        <a:sx n="33" d="100"/>
        <a:sy n="33" d="100"/>
      </p:scale>
      <p:origin x="0" y="-51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21"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ustomXml" Target="../customXml/item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ustomXml" Target="../customXml/item2.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ustomXml" Target="../customXml/item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D18284-9CEE-4308-B3FA-9B0316AA8959}"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383152C3-21B8-4F00-B5D7-3DAFA0800DF9}">
      <dgm:prSet/>
      <dgm:spPr/>
      <dgm:t>
        <a:bodyPr/>
        <a:lstStyle/>
        <a:p>
          <a:r>
            <a:rPr lang="en-GB" dirty="0"/>
            <a:t>The office will issue Claim Forms  with payment details</a:t>
          </a:r>
          <a:endParaRPr lang="en-US" dirty="0"/>
        </a:p>
      </dgm:t>
    </dgm:pt>
    <dgm:pt modelId="{8DEDF10E-6AD8-4F62-AB1E-5BDE40B7840C}" type="parTrans" cxnId="{4BBCD0CD-B652-4B11-86A4-3EE99E90CDF2}">
      <dgm:prSet/>
      <dgm:spPr/>
      <dgm:t>
        <a:bodyPr/>
        <a:lstStyle/>
        <a:p>
          <a:endParaRPr lang="en-US"/>
        </a:p>
      </dgm:t>
    </dgm:pt>
    <dgm:pt modelId="{8BB264F5-6E26-4A1E-A92A-51B4E3C9CD9C}" type="sibTrans" cxnId="{4BBCD0CD-B652-4B11-86A4-3EE99E90CDF2}">
      <dgm:prSet/>
      <dgm:spPr/>
      <dgm:t>
        <a:bodyPr/>
        <a:lstStyle/>
        <a:p>
          <a:endParaRPr lang="en-US"/>
        </a:p>
      </dgm:t>
    </dgm:pt>
    <dgm:pt modelId="{A20433B1-BDAF-4E34-AC53-676AC2C68567}">
      <dgm:prSet/>
      <dgm:spPr/>
      <dgm:t>
        <a:bodyPr/>
        <a:lstStyle/>
        <a:p>
          <a:r>
            <a:rPr lang="en-GB"/>
            <a:t>After the 1</a:t>
          </a:r>
          <a:r>
            <a:rPr lang="en-GB" baseline="30000"/>
            <a:t>st</a:t>
          </a:r>
          <a:r>
            <a:rPr lang="en-GB"/>
            <a:t> payment (30%), the interim payments will be processed upon confirmation from the university that the 30%  are achieved and exceeded</a:t>
          </a:r>
          <a:endParaRPr lang="en-US"/>
        </a:p>
      </dgm:t>
    </dgm:pt>
    <dgm:pt modelId="{EC8B0F1A-5881-402A-A546-ED7D545F7C45}" type="parTrans" cxnId="{00CF06E3-8D0D-4292-A866-A7D6FF2421DF}">
      <dgm:prSet/>
      <dgm:spPr/>
      <dgm:t>
        <a:bodyPr/>
        <a:lstStyle/>
        <a:p>
          <a:endParaRPr lang="en-US"/>
        </a:p>
      </dgm:t>
    </dgm:pt>
    <dgm:pt modelId="{468F7111-962D-416F-AC6C-87B27878EB49}" type="sibTrans" cxnId="{00CF06E3-8D0D-4292-A866-A7D6FF2421DF}">
      <dgm:prSet/>
      <dgm:spPr/>
      <dgm:t>
        <a:bodyPr/>
        <a:lstStyle/>
        <a:p>
          <a:endParaRPr lang="en-US"/>
        </a:p>
      </dgm:t>
    </dgm:pt>
    <dgm:pt modelId="{0ED70CB6-85DE-4806-973F-C97A0FDB8A88}">
      <dgm:prSet/>
      <dgm:spPr/>
      <dgm:t>
        <a:bodyPr/>
        <a:lstStyle/>
        <a:p>
          <a:r>
            <a:rPr lang="en-GB"/>
            <a:t>Consequent claim forms are issued when the office is in receipt of confirmation from university that another number of ECTS’s have been achieved</a:t>
          </a:r>
          <a:endParaRPr lang="en-US"/>
        </a:p>
      </dgm:t>
    </dgm:pt>
    <dgm:pt modelId="{C59F7135-3C7B-40E8-AC98-A654217914AF}" type="parTrans" cxnId="{4F52F760-FC49-42F0-803A-7378F8BBF4CF}">
      <dgm:prSet/>
      <dgm:spPr/>
      <dgm:t>
        <a:bodyPr/>
        <a:lstStyle/>
        <a:p>
          <a:endParaRPr lang="en-US"/>
        </a:p>
      </dgm:t>
    </dgm:pt>
    <dgm:pt modelId="{3DD60F52-EBB2-48CE-8F5C-9D5D13A198B1}" type="sibTrans" cxnId="{4F52F760-FC49-42F0-803A-7378F8BBF4CF}">
      <dgm:prSet/>
      <dgm:spPr/>
      <dgm:t>
        <a:bodyPr/>
        <a:lstStyle/>
        <a:p>
          <a:endParaRPr lang="en-US"/>
        </a:p>
      </dgm:t>
    </dgm:pt>
    <dgm:pt modelId="{2DC2B268-8D67-4856-B3A3-90C12BCFA061}" type="pres">
      <dgm:prSet presAssocID="{A1D18284-9CEE-4308-B3FA-9B0316AA8959}" presName="outerComposite" presStyleCnt="0">
        <dgm:presLayoutVars>
          <dgm:chMax val="5"/>
          <dgm:dir/>
          <dgm:resizeHandles val="exact"/>
        </dgm:presLayoutVars>
      </dgm:prSet>
      <dgm:spPr/>
    </dgm:pt>
    <dgm:pt modelId="{807DE731-37D5-4AD0-B857-FD987E63F6BE}" type="pres">
      <dgm:prSet presAssocID="{A1D18284-9CEE-4308-B3FA-9B0316AA8959}" presName="dummyMaxCanvas" presStyleCnt="0">
        <dgm:presLayoutVars/>
      </dgm:prSet>
      <dgm:spPr/>
    </dgm:pt>
    <dgm:pt modelId="{7E6F6ACC-A597-4511-98FB-73786B36A458}" type="pres">
      <dgm:prSet presAssocID="{A1D18284-9CEE-4308-B3FA-9B0316AA8959}" presName="ThreeNodes_1" presStyleLbl="node1" presStyleIdx="0" presStyleCnt="3">
        <dgm:presLayoutVars>
          <dgm:bulletEnabled val="1"/>
        </dgm:presLayoutVars>
      </dgm:prSet>
      <dgm:spPr/>
    </dgm:pt>
    <dgm:pt modelId="{AA7BA232-8CEB-4585-8191-B1F65472F5F5}" type="pres">
      <dgm:prSet presAssocID="{A1D18284-9CEE-4308-B3FA-9B0316AA8959}" presName="ThreeNodes_2" presStyleLbl="node1" presStyleIdx="1" presStyleCnt="3">
        <dgm:presLayoutVars>
          <dgm:bulletEnabled val="1"/>
        </dgm:presLayoutVars>
      </dgm:prSet>
      <dgm:spPr/>
    </dgm:pt>
    <dgm:pt modelId="{6A01A25F-D59F-43D0-A330-B9B01345B7B8}" type="pres">
      <dgm:prSet presAssocID="{A1D18284-9CEE-4308-B3FA-9B0316AA8959}" presName="ThreeNodes_3" presStyleLbl="node1" presStyleIdx="2" presStyleCnt="3">
        <dgm:presLayoutVars>
          <dgm:bulletEnabled val="1"/>
        </dgm:presLayoutVars>
      </dgm:prSet>
      <dgm:spPr/>
    </dgm:pt>
    <dgm:pt modelId="{D9CB0A8D-D616-4A83-B06B-D83769D07B14}" type="pres">
      <dgm:prSet presAssocID="{A1D18284-9CEE-4308-B3FA-9B0316AA8959}" presName="ThreeConn_1-2" presStyleLbl="fgAccFollowNode1" presStyleIdx="0" presStyleCnt="2">
        <dgm:presLayoutVars>
          <dgm:bulletEnabled val="1"/>
        </dgm:presLayoutVars>
      </dgm:prSet>
      <dgm:spPr/>
    </dgm:pt>
    <dgm:pt modelId="{10E7F102-EFBD-4B89-87E6-B5A60306823F}" type="pres">
      <dgm:prSet presAssocID="{A1D18284-9CEE-4308-B3FA-9B0316AA8959}" presName="ThreeConn_2-3" presStyleLbl="fgAccFollowNode1" presStyleIdx="1" presStyleCnt="2">
        <dgm:presLayoutVars>
          <dgm:bulletEnabled val="1"/>
        </dgm:presLayoutVars>
      </dgm:prSet>
      <dgm:spPr/>
    </dgm:pt>
    <dgm:pt modelId="{D9729FFD-55B7-4F3F-B6BA-21F937D2DACD}" type="pres">
      <dgm:prSet presAssocID="{A1D18284-9CEE-4308-B3FA-9B0316AA8959}" presName="ThreeNodes_1_text" presStyleLbl="node1" presStyleIdx="2" presStyleCnt="3">
        <dgm:presLayoutVars>
          <dgm:bulletEnabled val="1"/>
        </dgm:presLayoutVars>
      </dgm:prSet>
      <dgm:spPr/>
    </dgm:pt>
    <dgm:pt modelId="{A5F6E053-A448-4387-8153-33508BCF303E}" type="pres">
      <dgm:prSet presAssocID="{A1D18284-9CEE-4308-B3FA-9B0316AA8959}" presName="ThreeNodes_2_text" presStyleLbl="node1" presStyleIdx="2" presStyleCnt="3">
        <dgm:presLayoutVars>
          <dgm:bulletEnabled val="1"/>
        </dgm:presLayoutVars>
      </dgm:prSet>
      <dgm:spPr/>
    </dgm:pt>
    <dgm:pt modelId="{8DA6A1A1-0798-41C0-B28E-8F5DB7E1391F}" type="pres">
      <dgm:prSet presAssocID="{A1D18284-9CEE-4308-B3FA-9B0316AA8959}" presName="ThreeNodes_3_text" presStyleLbl="node1" presStyleIdx="2" presStyleCnt="3">
        <dgm:presLayoutVars>
          <dgm:bulletEnabled val="1"/>
        </dgm:presLayoutVars>
      </dgm:prSet>
      <dgm:spPr/>
    </dgm:pt>
  </dgm:ptLst>
  <dgm:cxnLst>
    <dgm:cxn modelId="{A4C7B315-8A4E-4C53-819D-095B451F1B52}" type="presOf" srcId="{8BB264F5-6E26-4A1E-A92A-51B4E3C9CD9C}" destId="{D9CB0A8D-D616-4A83-B06B-D83769D07B14}" srcOrd="0" destOrd="0" presId="urn:microsoft.com/office/officeart/2005/8/layout/vProcess5"/>
    <dgm:cxn modelId="{FCEBAE34-DEFA-49B3-9DDC-091B292A893C}" type="presOf" srcId="{A20433B1-BDAF-4E34-AC53-676AC2C68567}" destId="{A5F6E053-A448-4387-8153-33508BCF303E}" srcOrd="1" destOrd="0" presId="urn:microsoft.com/office/officeart/2005/8/layout/vProcess5"/>
    <dgm:cxn modelId="{4F52F760-FC49-42F0-803A-7378F8BBF4CF}" srcId="{A1D18284-9CEE-4308-B3FA-9B0316AA8959}" destId="{0ED70CB6-85DE-4806-973F-C97A0FDB8A88}" srcOrd="2" destOrd="0" parTransId="{C59F7135-3C7B-40E8-AC98-A654217914AF}" sibTransId="{3DD60F52-EBB2-48CE-8F5C-9D5D13A198B1}"/>
    <dgm:cxn modelId="{59CED348-178A-4B29-88E4-1541A3F12A4D}" type="presOf" srcId="{383152C3-21B8-4F00-B5D7-3DAFA0800DF9}" destId="{7E6F6ACC-A597-4511-98FB-73786B36A458}" srcOrd="0" destOrd="0" presId="urn:microsoft.com/office/officeart/2005/8/layout/vProcess5"/>
    <dgm:cxn modelId="{8ED819A5-6658-4180-841A-14AB95CAC957}" type="presOf" srcId="{A1D18284-9CEE-4308-B3FA-9B0316AA8959}" destId="{2DC2B268-8D67-4856-B3A3-90C12BCFA061}" srcOrd="0" destOrd="0" presId="urn:microsoft.com/office/officeart/2005/8/layout/vProcess5"/>
    <dgm:cxn modelId="{7B1DBEB9-EAEF-4279-9F42-07D9132C243F}" type="presOf" srcId="{468F7111-962D-416F-AC6C-87B27878EB49}" destId="{10E7F102-EFBD-4B89-87E6-B5A60306823F}" srcOrd="0" destOrd="0" presId="urn:microsoft.com/office/officeart/2005/8/layout/vProcess5"/>
    <dgm:cxn modelId="{4BBCD0CD-B652-4B11-86A4-3EE99E90CDF2}" srcId="{A1D18284-9CEE-4308-B3FA-9B0316AA8959}" destId="{383152C3-21B8-4F00-B5D7-3DAFA0800DF9}" srcOrd="0" destOrd="0" parTransId="{8DEDF10E-6AD8-4F62-AB1E-5BDE40B7840C}" sibTransId="{8BB264F5-6E26-4A1E-A92A-51B4E3C9CD9C}"/>
    <dgm:cxn modelId="{BCB155CF-B68F-40C2-8FF2-642EB6FEB449}" type="presOf" srcId="{A20433B1-BDAF-4E34-AC53-676AC2C68567}" destId="{AA7BA232-8CEB-4585-8191-B1F65472F5F5}" srcOrd="0" destOrd="0" presId="urn:microsoft.com/office/officeart/2005/8/layout/vProcess5"/>
    <dgm:cxn modelId="{00CF06E3-8D0D-4292-A866-A7D6FF2421DF}" srcId="{A1D18284-9CEE-4308-B3FA-9B0316AA8959}" destId="{A20433B1-BDAF-4E34-AC53-676AC2C68567}" srcOrd="1" destOrd="0" parTransId="{EC8B0F1A-5881-402A-A546-ED7D545F7C45}" sibTransId="{468F7111-962D-416F-AC6C-87B27878EB49}"/>
    <dgm:cxn modelId="{0029A4F0-0DF3-47A3-9F71-D8071B30364E}" type="presOf" srcId="{0ED70CB6-85DE-4806-973F-C97A0FDB8A88}" destId="{6A01A25F-D59F-43D0-A330-B9B01345B7B8}" srcOrd="0" destOrd="0" presId="urn:microsoft.com/office/officeart/2005/8/layout/vProcess5"/>
    <dgm:cxn modelId="{54A57FF3-5216-4BDB-9DC7-0FED580148ED}" type="presOf" srcId="{0ED70CB6-85DE-4806-973F-C97A0FDB8A88}" destId="{8DA6A1A1-0798-41C0-B28E-8F5DB7E1391F}" srcOrd="1" destOrd="0" presId="urn:microsoft.com/office/officeart/2005/8/layout/vProcess5"/>
    <dgm:cxn modelId="{54B43DF4-156B-4C66-8C41-50693BC7C48B}" type="presOf" srcId="{383152C3-21B8-4F00-B5D7-3DAFA0800DF9}" destId="{D9729FFD-55B7-4F3F-B6BA-21F937D2DACD}" srcOrd="1" destOrd="0" presId="urn:microsoft.com/office/officeart/2005/8/layout/vProcess5"/>
    <dgm:cxn modelId="{0B60804D-2A2C-47E7-B384-59C9EA5C257C}" type="presParOf" srcId="{2DC2B268-8D67-4856-B3A3-90C12BCFA061}" destId="{807DE731-37D5-4AD0-B857-FD987E63F6BE}" srcOrd="0" destOrd="0" presId="urn:microsoft.com/office/officeart/2005/8/layout/vProcess5"/>
    <dgm:cxn modelId="{B4CC3CA8-792A-44AB-8A57-7FE429B2A780}" type="presParOf" srcId="{2DC2B268-8D67-4856-B3A3-90C12BCFA061}" destId="{7E6F6ACC-A597-4511-98FB-73786B36A458}" srcOrd="1" destOrd="0" presId="urn:microsoft.com/office/officeart/2005/8/layout/vProcess5"/>
    <dgm:cxn modelId="{59B6DCAE-EB03-4AA1-B616-84FD282093FE}" type="presParOf" srcId="{2DC2B268-8D67-4856-B3A3-90C12BCFA061}" destId="{AA7BA232-8CEB-4585-8191-B1F65472F5F5}" srcOrd="2" destOrd="0" presId="urn:microsoft.com/office/officeart/2005/8/layout/vProcess5"/>
    <dgm:cxn modelId="{856B70C9-4CD4-4B30-BA95-D97439D0F11B}" type="presParOf" srcId="{2DC2B268-8D67-4856-B3A3-90C12BCFA061}" destId="{6A01A25F-D59F-43D0-A330-B9B01345B7B8}" srcOrd="3" destOrd="0" presId="urn:microsoft.com/office/officeart/2005/8/layout/vProcess5"/>
    <dgm:cxn modelId="{B69A868E-FE13-4727-83C1-1EAD96E2AB02}" type="presParOf" srcId="{2DC2B268-8D67-4856-B3A3-90C12BCFA061}" destId="{D9CB0A8D-D616-4A83-B06B-D83769D07B14}" srcOrd="4" destOrd="0" presId="urn:microsoft.com/office/officeart/2005/8/layout/vProcess5"/>
    <dgm:cxn modelId="{38ECD4E6-7F89-4F15-8408-AA4B0BD3F321}" type="presParOf" srcId="{2DC2B268-8D67-4856-B3A3-90C12BCFA061}" destId="{10E7F102-EFBD-4B89-87E6-B5A60306823F}" srcOrd="5" destOrd="0" presId="urn:microsoft.com/office/officeart/2005/8/layout/vProcess5"/>
    <dgm:cxn modelId="{EE43DD3F-6AA4-477F-A674-91C09FD2D6BB}" type="presParOf" srcId="{2DC2B268-8D67-4856-B3A3-90C12BCFA061}" destId="{D9729FFD-55B7-4F3F-B6BA-21F937D2DACD}" srcOrd="6" destOrd="0" presId="urn:microsoft.com/office/officeart/2005/8/layout/vProcess5"/>
    <dgm:cxn modelId="{99703DF7-8265-457D-BD03-A96751DF518B}" type="presParOf" srcId="{2DC2B268-8D67-4856-B3A3-90C12BCFA061}" destId="{A5F6E053-A448-4387-8153-33508BCF303E}" srcOrd="7" destOrd="0" presId="urn:microsoft.com/office/officeart/2005/8/layout/vProcess5"/>
    <dgm:cxn modelId="{D9A0227B-4D9B-4BDD-B1FA-C8E7C7DF97F4}" type="presParOf" srcId="{2DC2B268-8D67-4856-B3A3-90C12BCFA061}" destId="{8DA6A1A1-0798-41C0-B28E-8F5DB7E1391F}"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6F6ACC-A597-4511-98FB-73786B36A458}">
      <dsp:nvSpPr>
        <dsp:cNvPr id="0" name=""/>
        <dsp:cNvSpPr/>
      </dsp:nvSpPr>
      <dsp:spPr>
        <a:xfrm>
          <a:off x="0" y="0"/>
          <a:ext cx="6293485" cy="1211580"/>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dirty="0"/>
            <a:t>The office will issue Claim Forms  with payment details</a:t>
          </a:r>
          <a:endParaRPr lang="en-US" sz="1700" kern="1200" dirty="0"/>
        </a:p>
      </dsp:txBody>
      <dsp:txXfrm>
        <a:off x="35486" y="35486"/>
        <a:ext cx="4986095" cy="1140608"/>
      </dsp:txXfrm>
    </dsp:sp>
    <dsp:sp modelId="{AA7BA232-8CEB-4585-8191-B1F65472F5F5}">
      <dsp:nvSpPr>
        <dsp:cNvPr id="0" name=""/>
        <dsp:cNvSpPr/>
      </dsp:nvSpPr>
      <dsp:spPr>
        <a:xfrm>
          <a:off x="555307" y="1413510"/>
          <a:ext cx="6293485" cy="1211580"/>
        </a:xfrm>
        <a:prstGeom prst="roundRect">
          <a:avLst>
            <a:gd name="adj" fmla="val 10000"/>
          </a:avLst>
        </a:prstGeom>
        <a:solidFill>
          <a:schemeClr val="accent2">
            <a:hueOff val="689259"/>
            <a:satOff val="12903"/>
            <a:lumOff val="-784"/>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a:t>After the 1</a:t>
          </a:r>
          <a:r>
            <a:rPr lang="en-GB" sz="1700" kern="1200" baseline="30000"/>
            <a:t>st</a:t>
          </a:r>
          <a:r>
            <a:rPr lang="en-GB" sz="1700" kern="1200"/>
            <a:t> payment (30%), the interim payments will be processed upon confirmation from the university that the 30%  are achieved and exceeded</a:t>
          </a:r>
          <a:endParaRPr lang="en-US" sz="1700" kern="1200"/>
        </a:p>
      </dsp:txBody>
      <dsp:txXfrm>
        <a:off x="590793" y="1448996"/>
        <a:ext cx="4879678" cy="1140608"/>
      </dsp:txXfrm>
    </dsp:sp>
    <dsp:sp modelId="{6A01A25F-D59F-43D0-A330-B9B01345B7B8}">
      <dsp:nvSpPr>
        <dsp:cNvPr id="0" name=""/>
        <dsp:cNvSpPr/>
      </dsp:nvSpPr>
      <dsp:spPr>
        <a:xfrm>
          <a:off x="1110614" y="2827020"/>
          <a:ext cx="6293485" cy="1211580"/>
        </a:xfrm>
        <a:prstGeom prst="roundRect">
          <a:avLst>
            <a:gd name="adj" fmla="val 10000"/>
          </a:avLst>
        </a:prstGeom>
        <a:solidFill>
          <a:schemeClr val="accent2">
            <a:hueOff val="1378517"/>
            <a:satOff val="25807"/>
            <a:lumOff val="-156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a:t>Consequent claim forms are issued when the office is in receipt of confirmation from university that another number of ECTS’s have been achieved</a:t>
          </a:r>
          <a:endParaRPr lang="en-US" sz="1700" kern="1200"/>
        </a:p>
      </dsp:txBody>
      <dsp:txXfrm>
        <a:off x="1146100" y="2862506"/>
        <a:ext cx="4879678" cy="1140608"/>
      </dsp:txXfrm>
    </dsp:sp>
    <dsp:sp modelId="{D9CB0A8D-D616-4A83-B06B-D83769D07B14}">
      <dsp:nvSpPr>
        <dsp:cNvPr id="0" name=""/>
        <dsp:cNvSpPr/>
      </dsp:nvSpPr>
      <dsp:spPr>
        <a:xfrm>
          <a:off x="5505958" y="918781"/>
          <a:ext cx="787527" cy="787527"/>
        </a:xfrm>
        <a:prstGeom prst="downArrow">
          <a:avLst>
            <a:gd name="adj1" fmla="val 55000"/>
            <a:gd name="adj2" fmla="val 45000"/>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5683152" y="918781"/>
        <a:ext cx="433139" cy="592614"/>
      </dsp:txXfrm>
    </dsp:sp>
    <dsp:sp modelId="{10E7F102-EFBD-4B89-87E6-B5A60306823F}">
      <dsp:nvSpPr>
        <dsp:cNvPr id="0" name=""/>
        <dsp:cNvSpPr/>
      </dsp:nvSpPr>
      <dsp:spPr>
        <a:xfrm>
          <a:off x="6061265" y="2324214"/>
          <a:ext cx="787527" cy="787527"/>
        </a:xfrm>
        <a:prstGeom prst="downArrow">
          <a:avLst>
            <a:gd name="adj1" fmla="val 55000"/>
            <a:gd name="adj2" fmla="val 45000"/>
          </a:avLst>
        </a:prstGeom>
        <a:solidFill>
          <a:schemeClr val="accent2">
            <a:tint val="40000"/>
            <a:alpha val="90000"/>
            <a:hueOff val="997244"/>
            <a:satOff val="37295"/>
            <a:lumOff val="2062"/>
            <a:alphaOff val="0"/>
          </a:schemeClr>
        </a:solidFill>
        <a:ln w="19050" cap="flat" cmpd="sng" algn="ctr">
          <a:solidFill>
            <a:schemeClr val="accent2">
              <a:tint val="40000"/>
              <a:alpha val="90000"/>
              <a:hueOff val="997244"/>
              <a:satOff val="37295"/>
              <a:lumOff val="206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6238459" y="2324214"/>
        <a:ext cx="433139" cy="592614"/>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C5350AC4-11E0-4416-8E1C-CB73F857AD17}" type="datetimeFigureOut">
              <a:rPr lang="en-GB" smtClean="0"/>
              <a:t>07/12/2022</a:t>
            </a:fld>
            <a:endParaRPr lang="en-GB"/>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FAC4D320-DC2D-4DB9-9999-DA7D6FC6944C}" type="slidenum">
              <a:rPr lang="en-GB" smtClean="0"/>
              <a:t>‹#›</a:t>
            </a:fld>
            <a:endParaRPr lang="en-GB"/>
          </a:p>
        </p:txBody>
      </p:sp>
    </p:spTree>
    <p:extLst>
      <p:ext uri="{BB962C8B-B14F-4D97-AF65-F5344CB8AC3E}">
        <p14:creationId xmlns:p14="http://schemas.microsoft.com/office/powerpoint/2010/main" val="2289675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AC4D320-DC2D-4DB9-9999-DA7D6FC6944C}" type="slidenum">
              <a:rPr lang="en-GB" smtClean="0"/>
              <a:t>4</a:t>
            </a:fld>
            <a:endParaRPr lang="en-GB"/>
          </a:p>
        </p:txBody>
      </p:sp>
    </p:spTree>
    <p:extLst>
      <p:ext uri="{BB962C8B-B14F-4D97-AF65-F5344CB8AC3E}">
        <p14:creationId xmlns:p14="http://schemas.microsoft.com/office/powerpoint/2010/main" val="3592099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AC4D320-DC2D-4DB9-9999-DA7D6FC6944C}" type="slidenum">
              <a:rPr lang="en-GB" smtClean="0"/>
              <a:t>5</a:t>
            </a:fld>
            <a:endParaRPr lang="en-GB"/>
          </a:p>
        </p:txBody>
      </p:sp>
    </p:spTree>
    <p:extLst>
      <p:ext uri="{BB962C8B-B14F-4D97-AF65-F5344CB8AC3E}">
        <p14:creationId xmlns:p14="http://schemas.microsoft.com/office/powerpoint/2010/main" val="147829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AC4D320-DC2D-4DB9-9999-DA7D6FC6944C}" type="slidenum">
              <a:rPr lang="en-GB" smtClean="0"/>
              <a:t>12</a:t>
            </a:fld>
            <a:endParaRPr lang="en-GB"/>
          </a:p>
        </p:txBody>
      </p:sp>
    </p:spTree>
    <p:extLst>
      <p:ext uri="{BB962C8B-B14F-4D97-AF65-F5344CB8AC3E}">
        <p14:creationId xmlns:p14="http://schemas.microsoft.com/office/powerpoint/2010/main" val="1253989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B61BEF0D-F0BB-DE4B-95CE-6DB70DBA9567}" type="datetimeFigureOut">
              <a:rPr lang="en-US" smtClean="0"/>
              <a:pPr/>
              <a:t>12/7/2022</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D57F1E4F-1CFF-5643-939E-217C01CDF565}" type="slidenum">
              <a:rPr lang="en-US" smtClean="0"/>
              <a:pPr/>
              <a:t>‹#›</a:t>
            </a:fld>
            <a:endParaRPr lang="en-US" dirty="0"/>
          </a:p>
        </p:txBody>
      </p:sp>
      <p:cxnSp>
        <p:nvCxnSpPr>
          <p:cNvPr id="8" name="Straight Connector 7"/>
          <p:cNvCxnSpPr/>
          <p:nvPr/>
        </p:nvCxnSpPr>
        <p:spPr>
          <a:xfrm>
            <a:off x="1483995"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7132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626786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527149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A3BF81-6776-487D-8611-B31AB2D18190}" type="datetime1">
              <a:rPr lang="en-GB" smtClean="0"/>
              <a:t>07/12/2022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8AEDE42-2448-4747-BEEB-4CC07BEC2159}" type="slidenum">
              <a:rPr lang="en-GB" smtClean="0"/>
              <a:t>‹#›</a:t>
            </a:fld>
            <a:endParaRPr lang="en-GB"/>
          </a:p>
        </p:txBody>
      </p:sp>
    </p:spTree>
    <p:extLst>
      <p:ext uri="{BB962C8B-B14F-4D97-AF65-F5344CB8AC3E}">
        <p14:creationId xmlns:p14="http://schemas.microsoft.com/office/powerpoint/2010/main" val="1754695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12726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4184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12/7/2022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3149119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12/7/2022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87835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12/7/2022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63571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52852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12/7/2022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1228580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98800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fld id="{B61BEF0D-F0BB-DE4B-95CE-6DB70DBA9567}" type="datetimeFigureOut">
              <a:rPr lang="en-US" smtClean="0"/>
              <a:pPr/>
              <a:t>12/7/2022</a:t>
            </a:fld>
            <a:endParaRPr lang="en-US" dirty="0"/>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endParaRPr lang="en-US" dirty="0"/>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00604566"/>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10"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173355" y="243841"/>
            <a:ext cx="879348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900">
                <a:solidFill>
                  <a:schemeClr val="accent1"/>
                </a:solidFill>
              </a:defRPr>
            </a:lvl1pPr>
          </a:lstStyle>
          <a:p>
            <a:fld id="{2CFF9669-C552-469E-B6A7-50924EDAA58E}" type="datetime1">
              <a:rPr lang="en-GB" smtClean="0"/>
              <a:t>07/12/2022</a:t>
            </a:fld>
            <a:endParaRPr lang="en-GB"/>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900">
                <a:solidFill>
                  <a:schemeClr val="accent1"/>
                </a:solidFill>
              </a:defRPr>
            </a:lvl1pPr>
          </a:lstStyle>
          <a:p>
            <a:endParaRPr lang="en-GB"/>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900">
                <a:solidFill>
                  <a:schemeClr val="accent1"/>
                </a:solidFill>
              </a:defRPr>
            </a:lvl1pPr>
          </a:lstStyle>
          <a:p>
            <a:fld id="{48AEDE42-2448-4747-BEEB-4CC07BEC2159}" type="slidenum">
              <a:rPr lang="en-GB" smtClean="0"/>
              <a:t>‹#›</a:t>
            </a:fld>
            <a:endParaRPr lang="en-GB"/>
          </a:p>
        </p:txBody>
      </p:sp>
    </p:spTree>
    <p:extLst>
      <p:ext uri="{BB962C8B-B14F-4D97-AF65-F5344CB8AC3E}">
        <p14:creationId xmlns:p14="http://schemas.microsoft.com/office/powerpoint/2010/main" val="2998447808"/>
      </p:ext>
    </p:extLst>
  </p:cSld>
  <p:clrMap bg1="lt1" tx1="dk1" bg2="lt2" tx2="dk2" accent1="accent1" accent2="accent2" accent3="accent3" accent4="accent4" accent5="accent5" accent6="accent6" hlink="hlink" folHlink="folHlink"/>
  <p:sldLayoutIdLst>
    <p:sldLayoutId id="2147483702" r:id="rId1"/>
  </p:sldLayoutIdLst>
  <p:hf sldNum="0" hdr="0" ft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67021" y="3900565"/>
            <a:ext cx="5737151" cy="1787156"/>
          </a:xfrm>
        </p:spPr>
        <p:txBody>
          <a:bodyPr wrap="square" anchor="t" anchorCtr="1">
            <a:spAutoFit/>
          </a:bodyPr>
          <a:lstStyle/>
          <a:p>
            <a:pPr marL="0" indent="0" algn="ctr">
              <a:buNone/>
            </a:pPr>
            <a:r>
              <a:rPr lang="en-GB" sz="1800" dirty="0">
                <a:solidFill>
                  <a:srgbClr val="0070C0"/>
                </a:solidFill>
              </a:rPr>
              <a:t>6</a:t>
            </a:r>
            <a:r>
              <a:rPr lang="en-GB" sz="1800" baseline="30000" dirty="0">
                <a:solidFill>
                  <a:srgbClr val="0070C0"/>
                </a:solidFill>
              </a:rPr>
              <a:t>th</a:t>
            </a:r>
            <a:r>
              <a:rPr lang="en-GB" sz="1800" dirty="0">
                <a:solidFill>
                  <a:srgbClr val="0070C0"/>
                </a:solidFill>
              </a:rPr>
              <a:t> December 2022</a:t>
            </a:r>
          </a:p>
          <a:p>
            <a:pPr marL="0" indent="0" algn="ctr">
              <a:buNone/>
            </a:pPr>
            <a:r>
              <a:rPr lang="en-GB" sz="1800" dirty="0">
                <a:solidFill>
                  <a:srgbClr val="0070C0"/>
                </a:solidFill>
              </a:rPr>
              <a:t>Information Meeting</a:t>
            </a:r>
          </a:p>
          <a:p>
            <a:pPr marL="0" indent="0" algn="ctr">
              <a:buNone/>
            </a:pPr>
            <a:r>
              <a:rPr lang="en-GB" sz="3300" dirty="0">
                <a:solidFill>
                  <a:srgbClr val="0070C0"/>
                </a:solidFill>
              </a:rPr>
              <a:t>                 endeavour.meyr@gov.mt</a:t>
            </a:r>
          </a:p>
        </p:txBody>
      </p:sp>
      <p:pic>
        <p:nvPicPr>
          <p:cNvPr id="7" name="Picture 6">
            <a:extLst>
              <a:ext uri="{FF2B5EF4-FFF2-40B4-BE49-F238E27FC236}">
                <a16:creationId xmlns:a16="http://schemas.microsoft.com/office/drawing/2014/main" id="{9011EC40-2848-4CB7-8262-F05B761A097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9107" y="406400"/>
            <a:ext cx="1420193" cy="820562"/>
          </a:xfrm>
          <a:prstGeom prst="rect">
            <a:avLst/>
          </a:prstGeom>
          <a:noFill/>
          <a:ln>
            <a:noFill/>
          </a:ln>
        </p:spPr>
      </p:pic>
      <p:pic>
        <p:nvPicPr>
          <p:cNvPr id="4" name="Picture 3" descr="A picture containing icon&#10;&#10;Description automatically generated">
            <a:extLst>
              <a:ext uri="{FF2B5EF4-FFF2-40B4-BE49-F238E27FC236}">
                <a16:creationId xmlns:a16="http://schemas.microsoft.com/office/drawing/2014/main" id="{F03BABCD-EE2A-4E7A-BBF1-94A7021991F6}"/>
              </a:ext>
            </a:extLst>
          </p:cNvPr>
          <p:cNvPicPr>
            <a:picLocks noChangeAspect="1"/>
          </p:cNvPicPr>
          <p:nvPr/>
        </p:nvPicPr>
        <p:blipFill>
          <a:blip r:embed="rId3"/>
          <a:stretch>
            <a:fillRect/>
          </a:stretch>
        </p:blipFill>
        <p:spPr>
          <a:xfrm>
            <a:off x="2953512" y="2259929"/>
            <a:ext cx="2889504" cy="905256"/>
          </a:xfrm>
          <a:prstGeom prst="rect">
            <a:avLst/>
          </a:prstGeom>
        </p:spPr>
      </p:pic>
      <p:pic>
        <p:nvPicPr>
          <p:cNvPr id="10" name="Picture 9" descr="A black and white sign&#10;&#10;Description automatically generated with medium confidence">
            <a:extLst>
              <a:ext uri="{FF2B5EF4-FFF2-40B4-BE49-F238E27FC236}">
                <a16:creationId xmlns:a16="http://schemas.microsoft.com/office/drawing/2014/main" id="{63176658-AF25-4AA4-A675-89D25A0F3BBD}"/>
              </a:ext>
            </a:extLst>
          </p:cNvPr>
          <p:cNvPicPr>
            <a:picLocks noChangeAspect="1"/>
          </p:cNvPicPr>
          <p:nvPr/>
        </p:nvPicPr>
        <p:blipFill>
          <a:blip r:embed="rId4"/>
          <a:stretch>
            <a:fillRect/>
          </a:stretch>
        </p:blipFill>
        <p:spPr>
          <a:xfrm>
            <a:off x="346755" y="619316"/>
            <a:ext cx="1828559" cy="522446"/>
          </a:xfrm>
          <a:prstGeom prst="rect">
            <a:avLst/>
          </a:prstGeom>
        </p:spPr>
      </p:pic>
    </p:spTree>
    <p:extLst>
      <p:ext uri="{BB962C8B-B14F-4D97-AF65-F5344CB8AC3E}">
        <p14:creationId xmlns:p14="http://schemas.microsoft.com/office/powerpoint/2010/main" val="36871167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id="{0007E606-BF14-4D30-A51F-0442F7656A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3486303" y="2057400"/>
            <a:ext cx="5117058" cy="4038600"/>
          </a:xfrm>
        </p:spPr>
        <p:txBody>
          <a:bodyPr>
            <a:normAutofit/>
          </a:bodyPr>
          <a:lstStyle/>
          <a:p>
            <a:pPr marL="0" indent="0">
              <a:buNone/>
            </a:pPr>
            <a:r>
              <a:rPr lang="en-GB" sz="1900" dirty="0">
                <a:latin typeface="Century Gothic" panose="020B0502020202020204" pitchFamily="34" charset="0"/>
              </a:rPr>
              <a:t>	</a:t>
            </a:r>
          </a:p>
        </p:txBody>
      </p:sp>
      <p:sp>
        <p:nvSpPr>
          <p:cNvPr id="2" name="TextBox 1">
            <a:extLst>
              <a:ext uri="{FF2B5EF4-FFF2-40B4-BE49-F238E27FC236}">
                <a16:creationId xmlns:a16="http://schemas.microsoft.com/office/drawing/2014/main" id="{B532911F-C9E8-464C-8BEA-3C65E340FE02}"/>
              </a:ext>
            </a:extLst>
          </p:cNvPr>
          <p:cNvSpPr txBox="1"/>
          <p:nvPr/>
        </p:nvSpPr>
        <p:spPr>
          <a:xfrm>
            <a:off x="964734" y="855677"/>
            <a:ext cx="6811860" cy="5078313"/>
          </a:xfrm>
          <a:prstGeom prst="rect">
            <a:avLst/>
          </a:prstGeom>
          <a:noFill/>
        </p:spPr>
        <p:txBody>
          <a:bodyPr wrap="square" rtlCol="0">
            <a:spAutoFit/>
          </a:bodyPr>
          <a:lstStyle/>
          <a:p>
            <a:r>
              <a:rPr lang="en-GB" dirty="0">
                <a:solidFill>
                  <a:schemeClr val="accent3"/>
                </a:solidFill>
              </a:rPr>
              <a:t>The last 5% </a:t>
            </a:r>
            <a:r>
              <a:rPr lang="en-GB" dirty="0"/>
              <a:t>of the total will be disbursed once you submit all the documentation requested as per Regulations.</a:t>
            </a:r>
          </a:p>
          <a:p>
            <a:endParaRPr lang="en-GB" dirty="0"/>
          </a:p>
          <a:p>
            <a:pPr algn="just"/>
            <a:r>
              <a:rPr lang="en-GB" sz="1800" b="0" i="1" u="none" strike="noStrike" baseline="0" dirty="0">
                <a:solidFill>
                  <a:schemeClr val="accent3"/>
                </a:solidFill>
                <a:latin typeface="Maison Mono"/>
              </a:rPr>
              <a:t>Clause 13.6: On completion of the studies, the below documentation must be submitted to the ENDEAVOUR II Scholarships Scheme Office: - </a:t>
            </a:r>
          </a:p>
          <a:p>
            <a:pPr algn="just"/>
            <a:endParaRPr lang="en-GB" sz="1800" b="0" i="1" u="none" strike="noStrike" baseline="0" dirty="0">
              <a:solidFill>
                <a:schemeClr val="accent1"/>
              </a:solidFill>
              <a:latin typeface="Maison Mono"/>
            </a:endParaRPr>
          </a:p>
          <a:p>
            <a:pPr marL="285750" indent="-285750">
              <a:buFont typeface="Wingdings" panose="05000000000000000000" pitchFamily="2" charset="2"/>
              <a:buChar char="Ø"/>
            </a:pPr>
            <a:r>
              <a:rPr lang="en-GB" sz="1800" b="0" i="1" u="none" strike="noStrike" baseline="0" dirty="0">
                <a:solidFill>
                  <a:schemeClr val="accent1"/>
                </a:solidFill>
                <a:latin typeface="Maison Mono"/>
              </a:rPr>
              <a:t>Final report (directly from the institution via email) where the    University confirms that the student has obtained the award including the ECTS achieved with code/title of modules ; </a:t>
            </a:r>
          </a:p>
          <a:p>
            <a:pPr marL="285750" indent="-285750">
              <a:buFont typeface="Wingdings" panose="05000000000000000000" pitchFamily="2" charset="2"/>
              <a:buChar char="Ø"/>
            </a:pPr>
            <a:endParaRPr lang="en-GB" sz="1800" b="0" i="1" u="none" strike="noStrike" baseline="0" dirty="0">
              <a:solidFill>
                <a:schemeClr val="accent1"/>
              </a:solidFill>
              <a:latin typeface="Maison Mono"/>
            </a:endParaRPr>
          </a:p>
          <a:p>
            <a:pPr marL="285750" indent="-285750">
              <a:buFont typeface="Wingdings" panose="05000000000000000000" pitchFamily="2" charset="2"/>
              <a:buChar char="Ø"/>
            </a:pPr>
            <a:r>
              <a:rPr lang="en-GB" sz="1800" b="0" i="1" u="none" strike="noStrike" baseline="0" dirty="0">
                <a:solidFill>
                  <a:schemeClr val="accent1"/>
                </a:solidFill>
                <a:latin typeface="Maison Mono"/>
              </a:rPr>
              <a:t>Soft copy of thesis which shall include the ESF Plus publicity as per Clause 15. </a:t>
            </a:r>
          </a:p>
          <a:p>
            <a:pPr marL="285750" indent="-285750">
              <a:buFont typeface="Wingdings" panose="05000000000000000000" pitchFamily="2" charset="2"/>
              <a:buChar char="Ø"/>
            </a:pPr>
            <a:endParaRPr lang="en-GB" sz="1800" b="0" i="1" u="none" strike="noStrike" baseline="0" dirty="0">
              <a:solidFill>
                <a:schemeClr val="accent1"/>
              </a:solidFill>
              <a:latin typeface="Maison Mono"/>
            </a:endParaRPr>
          </a:p>
          <a:p>
            <a:pPr marL="285750" indent="-285750">
              <a:buFont typeface="Wingdings" panose="05000000000000000000" pitchFamily="2" charset="2"/>
              <a:buChar char="Ø"/>
            </a:pPr>
            <a:r>
              <a:rPr lang="en-GB" sz="1800" b="0" i="1" u="none" strike="noStrike" baseline="0" dirty="0">
                <a:solidFill>
                  <a:schemeClr val="accent1"/>
                </a:solidFill>
                <a:latin typeface="Maison Mono"/>
              </a:rPr>
              <a:t>Transcript and/or the Official Certificate awarding the Degree; </a:t>
            </a:r>
          </a:p>
          <a:p>
            <a:endParaRPr lang="en-GB" sz="1800" b="0" i="1" u="none" strike="noStrike" baseline="0" dirty="0">
              <a:solidFill>
                <a:schemeClr val="accent1"/>
              </a:solidFill>
              <a:latin typeface="Maison Mono"/>
            </a:endParaRPr>
          </a:p>
          <a:p>
            <a:pPr algn="just"/>
            <a:r>
              <a:rPr lang="en-GB" sz="1800" b="0" i="1" u="none" strike="noStrike" baseline="0" dirty="0">
                <a:solidFill>
                  <a:schemeClr val="accent1"/>
                </a:solidFill>
                <a:latin typeface="Maison Mono"/>
              </a:rPr>
              <a:t>Soft Copy documentation shall be forwarded to the Endeavour II Scholarships Scheme Office in PDF format by email, on email address: </a:t>
            </a:r>
            <a:r>
              <a:rPr lang="en-GB" sz="1800" b="0" i="1" u="none" strike="noStrike" baseline="0" dirty="0">
                <a:solidFill>
                  <a:schemeClr val="accent3"/>
                </a:solidFill>
                <a:latin typeface="Maison Mono"/>
              </a:rPr>
              <a:t>endeavour.meyr@gov.mt</a:t>
            </a:r>
            <a:endParaRPr lang="en-GB" i="1" dirty="0">
              <a:solidFill>
                <a:schemeClr val="accent3"/>
              </a:solidFill>
            </a:endParaRPr>
          </a:p>
        </p:txBody>
      </p:sp>
    </p:spTree>
    <p:extLst>
      <p:ext uri="{BB962C8B-B14F-4D97-AF65-F5344CB8AC3E}">
        <p14:creationId xmlns:p14="http://schemas.microsoft.com/office/powerpoint/2010/main" val="25365077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57250" y="2261946"/>
            <a:ext cx="4235449" cy="3834054"/>
          </a:xfrm>
        </p:spPr>
        <p:txBody>
          <a:bodyPr>
            <a:normAutofit/>
          </a:bodyPr>
          <a:lstStyle/>
          <a:p>
            <a:pPr marL="342900" indent="-342900">
              <a:buFont typeface="Wingdings" panose="05000000000000000000" pitchFamily="2" charset="2"/>
              <a:buChar char="Ø"/>
            </a:pPr>
            <a:r>
              <a:rPr lang="en-GB" sz="1800" dirty="0">
                <a:solidFill>
                  <a:srgbClr val="0070C0"/>
                </a:solidFill>
                <a:latin typeface="Century Gothic" panose="020B0502020202020204" pitchFamily="34" charset="0"/>
              </a:rPr>
              <a:t>Please choose research which is feasible and that could be sustainable, not dependant on other features/factors/circumstances beyond your control</a:t>
            </a:r>
            <a:r>
              <a:rPr lang="en-GB" sz="1800" dirty="0">
                <a:latin typeface="Century Gothic" panose="020B0502020202020204" pitchFamily="34" charset="0"/>
              </a:rPr>
              <a:t>.</a:t>
            </a:r>
          </a:p>
        </p:txBody>
      </p:sp>
      <p:pic>
        <p:nvPicPr>
          <p:cNvPr id="2050" name="Picture 2" descr="The types of research for Thesis - Study in Sweden">
            <a:extLst>
              <a:ext uri="{FF2B5EF4-FFF2-40B4-BE49-F238E27FC236}">
                <a16:creationId xmlns:a16="http://schemas.microsoft.com/office/drawing/2014/main" id="{855875FB-004F-436C-8053-6145625FB92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129" r="14730" b="-1"/>
          <a:stretch/>
        </p:blipFill>
        <p:spPr bwMode="auto">
          <a:xfrm>
            <a:off x="5499099" y="1238487"/>
            <a:ext cx="3034297" cy="3834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3759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FC8229E3-6EC1-4A2C-8E53-D82B8F4E71AD}"/>
              </a:ext>
            </a:extLst>
          </p:cNvPr>
          <p:cNvPicPr>
            <a:picLocks noChangeAspect="1" noChangeArrowheads="1"/>
          </p:cNvPicPr>
          <p:nvPr/>
        </p:nvPicPr>
        <p:blipFill rotWithShape="1">
          <a:blip r:embed="rId3">
            <a:alphaModFix amt="20000"/>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tretch/>
        </p:blipFill>
        <p:spPr bwMode="auto">
          <a:xfrm>
            <a:off x="397532" y="533400"/>
            <a:ext cx="8348935" cy="5905500"/>
          </a:xfrm>
          <a:prstGeom prst="rect">
            <a:avLst/>
          </a:prstGeom>
          <a:effectLst>
            <a:outerShdw blurRad="50800" dist="50800" dir="5400000" algn="ctr" rotWithShape="0">
              <a:schemeClr val="bg1">
                <a:lumMod val="95000"/>
              </a:schemeClr>
            </a:outerShdw>
          </a:effectLst>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5668924" y="2400300"/>
            <a:ext cx="2934437" cy="3028950"/>
          </a:xfrm>
        </p:spPr>
        <p:txBody>
          <a:bodyPr>
            <a:normAutofit/>
          </a:bodyPr>
          <a:lstStyle/>
          <a:p>
            <a:endParaRPr lang="en-GB" sz="1200" dirty="0"/>
          </a:p>
          <a:p>
            <a:pPr marL="0" indent="0">
              <a:buNone/>
            </a:pPr>
            <a:endParaRPr lang="en-GB" sz="1200" dirty="0"/>
          </a:p>
          <a:p>
            <a:endParaRPr lang="en-GB" sz="1200" dirty="0"/>
          </a:p>
        </p:txBody>
      </p:sp>
      <p:sp>
        <p:nvSpPr>
          <p:cNvPr id="9" name="TextBox 8">
            <a:extLst>
              <a:ext uri="{FF2B5EF4-FFF2-40B4-BE49-F238E27FC236}">
                <a16:creationId xmlns:a16="http://schemas.microsoft.com/office/drawing/2014/main" id="{7CE8E625-C88F-4BDC-B93F-0E5D4456CD85}"/>
              </a:ext>
            </a:extLst>
          </p:cNvPr>
          <p:cNvSpPr txBox="1"/>
          <p:nvPr/>
        </p:nvSpPr>
        <p:spPr>
          <a:xfrm>
            <a:off x="848140" y="1139687"/>
            <a:ext cx="7341704" cy="4524315"/>
          </a:xfrm>
          <a:prstGeom prst="rect">
            <a:avLst/>
          </a:prstGeom>
          <a:noFill/>
        </p:spPr>
        <p:txBody>
          <a:bodyPr wrap="square">
            <a:spAutoFit/>
          </a:bodyPr>
          <a:lstStyle/>
          <a:p>
            <a:pPr marL="285750" indent="-285750">
              <a:buFont typeface="Wingdings" panose="05000000000000000000" pitchFamily="2" charset="2"/>
              <a:buChar char="Ø"/>
            </a:pPr>
            <a:r>
              <a:rPr lang="en-GB" b="1" dirty="0"/>
              <a:t>It is of utmost importance that if any issues or mishaps arise during your studies, you are to inform the office immediately to guide you accordingly.</a:t>
            </a:r>
          </a:p>
          <a:p>
            <a:pPr marL="285750" indent="-285750">
              <a:buFont typeface="Wingdings" panose="05000000000000000000" pitchFamily="2" charset="2"/>
              <a:buChar char="Ø"/>
            </a:pPr>
            <a:endParaRPr lang="en-GB" b="1" dirty="0"/>
          </a:p>
          <a:p>
            <a:pPr marL="285750" indent="-285750">
              <a:buFont typeface="Wingdings" panose="05000000000000000000" pitchFamily="2" charset="2"/>
              <a:buChar char="Ø"/>
            </a:pPr>
            <a:r>
              <a:rPr lang="en-GB" b="1" dirty="0"/>
              <a:t>Certain cases have to be forwarded for the consideration of the Endeavour II Board,  therefore for Example, if you foresee that an extension of studies is required, you have to write a request  and provide the formal approval from your university;</a:t>
            </a:r>
          </a:p>
          <a:p>
            <a:pPr marL="285750" indent="-285750">
              <a:buFont typeface="Wingdings" panose="05000000000000000000" pitchFamily="2" charset="2"/>
              <a:buChar char="Ø"/>
            </a:pPr>
            <a:endParaRPr lang="en-GB" b="1" dirty="0"/>
          </a:p>
          <a:p>
            <a:pPr marL="285750" indent="-285750">
              <a:buFont typeface="Wingdings" panose="05000000000000000000" pitchFamily="2" charset="2"/>
              <a:buChar char="Ø"/>
            </a:pPr>
            <a:r>
              <a:rPr lang="en-GB" b="1" dirty="0"/>
              <a:t>Formal amendments to your agreement will be issued once there is a change in any of the information entered on your agreement;</a:t>
            </a:r>
          </a:p>
          <a:p>
            <a:pPr marL="285750" indent="-285750">
              <a:buFont typeface="Wingdings" panose="05000000000000000000" pitchFamily="2" charset="2"/>
              <a:buChar char="Ø"/>
            </a:pPr>
            <a:endParaRPr lang="en-GB" b="1" dirty="0"/>
          </a:p>
          <a:p>
            <a:pPr marL="285750" indent="-285750">
              <a:buFont typeface="Wingdings" panose="05000000000000000000" pitchFamily="2" charset="2"/>
              <a:buChar char="Ø"/>
            </a:pPr>
            <a:r>
              <a:rPr lang="en-GB" b="1" dirty="0"/>
              <a:t>Inform this office if you change your e-mail address since we will be communicating with you mostly via e-mails;</a:t>
            </a:r>
          </a:p>
          <a:p>
            <a:r>
              <a:rPr lang="en-GB" b="1" dirty="0"/>
              <a:t>   </a:t>
            </a:r>
          </a:p>
          <a:p>
            <a:pPr marL="285750" indent="-285750">
              <a:buFont typeface="Wingdings" panose="05000000000000000000" pitchFamily="2" charset="2"/>
              <a:buChar char="Ø"/>
            </a:pPr>
            <a:r>
              <a:rPr lang="en-GB" b="1" dirty="0"/>
              <a:t>Your cooperation is much appreciated. </a:t>
            </a:r>
          </a:p>
        </p:txBody>
      </p:sp>
    </p:spTree>
    <p:extLst>
      <p:ext uri="{BB962C8B-B14F-4D97-AF65-F5344CB8AC3E}">
        <p14:creationId xmlns:p14="http://schemas.microsoft.com/office/powerpoint/2010/main" val="5612124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B586CF9-74FD-48E3-83E1-197DF43D2459}"/>
              </a:ext>
            </a:extLst>
          </p:cNvPr>
          <p:cNvSpPr>
            <a:spLocks noGrp="1"/>
          </p:cNvSpPr>
          <p:nvPr>
            <p:ph idx="1"/>
          </p:nvPr>
        </p:nvSpPr>
        <p:spPr>
          <a:xfrm>
            <a:off x="565798" y="287057"/>
            <a:ext cx="10186174" cy="6437493"/>
          </a:xfrm>
          <a:noFill/>
        </p:spPr>
        <p:txBody>
          <a:bodyPr>
            <a:normAutofit/>
          </a:bodyPr>
          <a:lstStyle/>
          <a:p>
            <a:endParaRPr lang="en-GB" b="1" dirty="0"/>
          </a:p>
          <a:p>
            <a:pPr marL="0" indent="0">
              <a:buNone/>
            </a:pPr>
            <a:endParaRPr lang="en-GB" dirty="0">
              <a:latin typeface="Century Gothic" panose="020B0502020202020204" pitchFamily="34" charset="0"/>
            </a:endParaRPr>
          </a:p>
          <a:p>
            <a:pPr marL="0" indent="0">
              <a:buNone/>
            </a:pPr>
            <a:endParaRPr lang="en-GB" dirty="0">
              <a:latin typeface="Century Gothic" panose="020B0502020202020204" pitchFamily="34" charset="0"/>
            </a:endParaRPr>
          </a:p>
          <a:p>
            <a:pPr marL="0" indent="0">
              <a:buNone/>
            </a:pPr>
            <a:endParaRPr lang="en-GB" dirty="0">
              <a:latin typeface="Century Gothic" panose="020B0502020202020204" pitchFamily="34" charset="0"/>
            </a:endParaRPr>
          </a:p>
          <a:p>
            <a:pPr marL="0" indent="0">
              <a:buNone/>
            </a:pPr>
            <a:endParaRPr lang="en-GB" b="1" dirty="0">
              <a:latin typeface="Century Gothic" panose="020B0502020202020204" pitchFamily="34" charset="0"/>
            </a:endParaRPr>
          </a:p>
          <a:p>
            <a:pPr marL="0" indent="0">
              <a:buNone/>
            </a:pPr>
            <a:endParaRPr lang="en-GB" b="1" dirty="0">
              <a:latin typeface="Century Gothic" panose="020B0502020202020204" pitchFamily="34" charset="0"/>
            </a:endParaRPr>
          </a:p>
          <a:p>
            <a:endParaRPr lang="en-GB" dirty="0"/>
          </a:p>
        </p:txBody>
      </p:sp>
      <p:pic>
        <p:nvPicPr>
          <p:cNvPr id="9" name="Picture 8">
            <a:extLst>
              <a:ext uri="{FF2B5EF4-FFF2-40B4-BE49-F238E27FC236}">
                <a16:creationId xmlns:a16="http://schemas.microsoft.com/office/drawing/2014/main" id="{5532F675-DB7E-4E57-AFCB-70C705F7DB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7421" y="5050564"/>
            <a:ext cx="4912229" cy="1341689"/>
          </a:xfrm>
          <a:prstGeom prst="rect">
            <a:avLst/>
          </a:prstGeom>
        </p:spPr>
      </p:pic>
      <p:pic>
        <p:nvPicPr>
          <p:cNvPr id="1026" name="Picture 2" descr="71,504 Thank You Stock Photos, Pictures &amp; Royalty-Free Images - iStock">
            <a:extLst>
              <a:ext uri="{FF2B5EF4-FFF2-40B4-BE49-F238E27FC236}">
                <a16:creationId xmlns:a16="http://schemas.microsoft.com/office/drawing/2014/main" id="{B3F54ACD-BB60-489B-A994-CBC666A1A2CC}"/>
              </a:ext>
            </a:extLst>
          </p:cNvPr>
          <p:cNvPicPr>
            <a:picLocks noChangeAspect="1" noChangeArrowheads="1"/>
          </p:cNvPicPr>
          <p:nvPr/>
        </p:nvPicPr>
        <p:blipFill>
          <a:blip r:embed="rId3">
            <a:alphaModFix amt="56000"/>
            <a:extLst>
              <a:ext uri="{28A0092B-C50C-407E-A947-70E740481C1C}">
                <a14:useLocalDpi xmlns:a14="http://schemas.microsoft.com/office/drawing/2010/main" val="0"/>
              </a:ext>
            </a:extLst>
          </a:blip>
          <a:srcRect/>
          <a:stretch>
            <a:fillRect/>
          </a:stretch>
        </p:blipFill>
        <p:spPr bwMode="auto">
          <a:xfrm>
            <a:off x="163596" y="789141"/>
            <a:ext cx="6560717" cy="3759339"/>
          </a:xfrm>
          <a:prstGeom prst="rect">
            <a:avLst/>
          </a:prstGeom>
          <a:noFill/>
          <a:scene3d>
            <a:camera prst="isometricOffAxis1Right"/>
            <a:lightRig rig="threePt" dir="t"/>
          </a:scene3d>
          <a:sp3d>
            <a:bevelT prst="relaxedInset"/>
            <a:bevelB w="152400" h="50800" prst="softRound"/>
          </a:sp3d>
        </p:spPr>
      </p:pic>
    </p:spTree>
    <p:extLst>
      <p:ext uri="{BB962C8B-B14F-4D97-AF65-F5344CB8AC3E}">
        <p14:creationId xmlns:p14="http://schemas.microsoft.com/office/powerpoint/2010/main" val="2860149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757615" y="2477694"/>
            <a:ext cx="2197888" cy="2910580"/>
          </a:xfrm>
        </p:spPr>
        <p:txBody>
          <a:bodyPr>
            <a:normAutofit/>
          </a:bodyPr>
          <a:lstStyle/>
          <a:p>
            <a:endParaRPr lang="en-GB" dirty="0"/>
          </a:p>
          <a:p>
            <a:pPr marL="0" indent="0">
              <a:buNone/>
            </a:pPr>
            <a:r>
              <a:rPr lang="en-GB">
                <a:latin typeface="Constantia" panose="02030602050306030303" pitchFamily="18" charset="0"/>
              </a:rPr>
              <a:t> </a:t>
            </a:r>
          </a:p>
          <a:p>
            <a:pPr marL="0" indent="0">
              <a:buNone/>
            </a:pPr>
            <a:endParaRPr lang="en-GB">
              <a:latin typeface="Constantia" panose="02030602050306030303" pitchFamily="18" charset="0"/>
            </a:endParaRPr>
          </a:p>
        </p:txBody>
      </p:sp>
      <p:pic>
        <p:nvPicPr>
          <p:cNvPr id="1026" name="Picture 2" descr="Agreement hi-res stock photography and images - Alamy">
            <a:extLst>
              <a:ext uri="{FF2B5EF4-FFF2-40B4-BE49-F238E27FC236}">
                <a16:creationId xmlns:a16="http://schemas.microsoft.com/office/drawing/2014/main" id="{E24AF379-7893-4B75-91C9-38161294740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2626" r="12777" b="9585"/>
          <a:stretch/>
        </p:blipFill>
        <p:spPr bwMode="auto">
          <a:xfrm>
            <a:off x="673100" y="902894"/>
            <a:ext cx="7975600" cy="4485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0709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BA2EA6A6-CD0C-4CFD-8EC2-AA44F9870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pic>
        <p:nvPicPr>
          <p:cNvPr id="2050" name="Picture 2" descr="NO INVOICE NO MONIES - George Fonejacker - quickmeme">
            <a:extLst>
              <a:ext uri="{FF2B5EF4-FFF2-40B4-BE49-F238E27FC236}">
                <a16:creationId xmlns:a16="http://schemas.microsoft.com/office/drawing/2014/main" id="{8A273B37-0306-4A41-A38E-C843DE8B6EB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54048" y="1729880"/>
            <a:ext cx="4534182" cy="339625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5668923" y="2057400"/>
            <a:ext cx="2934437" cy="4038600"/>
          </a:xfrm>
        </p:spPr>
        <p:txBody>
          <a:bodyPr>
            <a:normAutofit/>
            <a:scene3d>
              <a:camera prst="orthographicFront"/>
              <a:lightRig rig="threePt" dir="t"/>
            </a:scene3d>
            <a:sp3d extrusionH="57150">
              <a:bevelT w="38100" h="38100"/>
            </a:sp3d>
          </a:bodyPr>
          <a:lstStyle/>
          <a:p>
            <a:pPr marL="0" indent="0">
              <a:spcBef>
                <a:spcPts val="450"/>
              </a:spcBef>
              <a:buClr>
                <a:srgbClr val="90C226"/>
              </a:buClr>
              <a:buNone/>
            </a:pPr>
            <a:endParaRPr lang="en-GB" sz="1400" dirty="0">
              <a:latin typeface="Century Gothic" panose="020B0502020202020204" pitchFamily="34" charset="0"/>
              <a:ea typeface="Times New Roman" panose="02020603050405020304" pitchFamily="18" charset="0"/>
            </a:endParaRPr>
          </a:p>
          <a:p>
            <a:pPr marL="0" indent="0">
              <a:spcBef>
                <a:spcPts val="450"/>
              </a:spcBef>
              <a:buClr>
                <a:srgbClr val="90C226"/>
              </a:buClr>
              <a:buNone/>
            </a:pPr>
            <a:endParaRPr lang="en-GB" sz="1400" dirty="0">
              <a:latin typeface="Century Gothic" panose="020B0502020202020204" pitchFamily="34" charset="0"/>
              <a:ea typeface="Times New Roman" panose="02020603050405020304" pitchFamily="18" charset="0"/>
            </a:endParaRPr>
          </a:p>
          <a:p>
            <a:pPr marL="0" indent="0">
              <a:spcBef>
                <a:spcPts val="450"/>
              </a:spcBef>
              <a:buClr>
                <a:srgbClr val="90C226"/>
              </a:buClr>
              <a:buNone/>
            </a:pPr>
            <a:r>
              <a:rPr lang="en-GB" sz="1400" dirty="0">
                <a:solidFill>
                  <a:srgbClr val="00B0F0"/>
                </a:solidFill>
                <a:latin typeface="Century Gothic" panose="020B0502020202020204" pitchFamily="34" charset="0"/>
                <a:ea typeface="Times New Roman" panose="02020603050405020304" pitchFamily="18" charset="0"/>
              </a:rPr>
              <a:t>After  finalising the Scholarship Grant Agreement, the office will initiate the process to reimburse you with the first </a:t>
            </a:r>
            <a:r>
              <a:rPr lang="en-GB" sz="1400" dirty="0">
                <a:solidFill>
                  <a:srgbClr val="00B0F0"/>
                </a:solidFill>
                <a:highlight>
                  <a:srgbClr val="FFFF00"/>
                </a:highlight>
                <a:latin typeface="Century Gothic" panose="020B0502020202020204" pitchFamily="34" charset="0"/>
                <a:ea typeface="Times New Roman" panose="02020603050405020304" pitchFamily="18" charset="0"/>
              </a:rPr>
              <a:t>30% </a:t>
            </a:r>
            <a:r>
              <a:rPr lang="en-GB" sz="1400" dirty="0">
                <a:solidFill>
                  <a:srgbClr val="00B0F0"/>
                </a:solidFill>
                <a:latin typeface="Century Gothic" panose="020B0502020202020204" pitchFamily="34" charset="0"/>
                <a:ea typeface="Times New Roman" panose="02020603050405020304" pitchFamily="18" charset="0"/>
              </a:rPr>
              <a:t>of the amount entitled for</a:t>
            </a:r>
            <a:r>
              <a:rPr lang="en-GB" sz="1400" dirty="0">
                <a:latin typeface="Century Gothic" panose="020B0502020202020204" pitchFamily="34" charset="0"/>
                <a:ea typeface="Times New Roman" panose="02020603050405020304" pitchFamily="18" charset="0"/>
              </a:rPr>
              <a:t>.</a:t>
            </a:r>
          </a:p>
          <a:p>
            <a:pPr marL="0" indent="0">
              <a:spcBef>
                <a:spcPts val="450"/>
              </a:spcBef>
              <a:buClr>
                <a:srgbClr val="90C226"/>
              </a:buClr>
              <a:buNone/>
            </a:pPr>
            <a:endParaRPr lang="en-GB" sz="1400" dirty="0">
              <a:latin typeface="Century Gothic" panose="020B0502020202020204" pitchFamily="34" charset="0"/>
            </a:endParaRPr>
          </a:p>
          <a:p>
            <a:pPr marL="0" indent="0">
              <a:spcBef>
                <a:spcPts val="450"/>
              </a:spcBef>
              <a:buClr>
                <a:srgbClr val="90C226"/>
              </a:buClr>
              <a:buNone/>
            </a:pPr>
            <a:endParaRPr lang="en-GB" sz="1400" dirty="0">
              <a:latin typeface="Century Gothic" panose="020B0502020202020204" pitchFamily="34" charset="0"/>
            </a:endParaRPr>
          </a:p>
        </p:txBody>
      </p:sp>
    </p:spTree>
    <p:extLst>
      <p:ext uri="{BB962C8B-B14F-4D97-AF65-F5344CB8AC3E}">
        <p14:creationId xmlns:p14="http://schemas.microsoft.com/office/powerpoint/2010/main" val="33202551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578A52D-2496-4956-A9A4-EA5C38B2F1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999"/>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a:extLst>
              <a:ext uri="{FF2B5EF4-FFF2-40B4-BE49-F238E27FC236}">
                <a16:creationId xmlns:a16="http://schemas.microsoft.com/office/drawing/2014/main" id="{9809C8E2-EF9B-4E0B-A17E-836DE0508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1299" y="321733"/>
            <a:ext cx="8661399" cy="1886373"/>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8805858-67BE-4A63-B5F4-541473532AA0}"/>
              </a:ext>
            </a:extLst>
          </p:cNvPr>
          <p:cNvSpPr>
            <a:spLocks noGrp="1"/>
          </p:cNvSpPr>
          <p:nvPr>
            <p:ph type="title"/>
          </p:nvPr>
        </p:nvSpPr>
        <p:spPr>
          <a:xfrm>
            <a:off x="857250" y="609600"/>
            <a:ext cx="7406640" cy="1356360"/>
          </a:xfrm>
        </p:spPr>
        <p:txBody>
          <a:bodyPr>
            <a:normAutofit/>
          </a:bodyPr>
          <a:lstStyle/>
          <a:p>
            <a:r>
              <a:rPr lang="en-GB" sz="2400" dirty="0">
                <a:solidFill>
                  <a:srgbClr val="0070C0"/>
                </a:solidFill>
              </a:rPr>
              <a:t>EXAMPLES FOR COURSES AT LOCAL UNIVERSITIES</a:t>
            </a:r>
          </a:p>
        </p:txBody>
      </p:sp>
      <p:sp useBgFill="1">
        <p:nvSpPr>
          <p:cNvPr id="25" name="Rectangle 24">
            <a:extLst>
              <a:ext uri="{FF2B5EF4-FFF2-40B4-BE49-F238E27FC236}">
                <a16:creationId xmlns:a16="http://schemas.microsoft.com/office/drawing/2014/main" id="{61EB557E-621E-4254-B750-85274C5F4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29841"/>
            <a:ext cx="9144000" cy="43281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E326A1A-CF6A-4B1A-AA8C-C432E1C95249}"/>
              </a:ext>
            </a:extLst>
          </p:cNvPr>
          <p:cNvSpPr>
            <a:spLocks noGrp="1"/>
          </p:cNvSpPr>
          <p:nvPr>
            <p:ph idx="1"/>
          </p:nvPr>
        </p:nvSpPr>
        <p:spPr>
          <a:xfrm>
            <a:off x="241300" y="2634144"/>
            <a:ext cx="8020604" cy="3902124"/>
          </a:xfrm>
        </p:spPr>
        <p:txBody>
          <a:bodyPr>
            <a:normAutofit/>
          </a:bodyPr>
          <a:lstStyle/>
          <a:p>
            <a:pPr marL="34290" indent="0">
              <a:buFont typeface="Corbel" pitchFamily="34" charset="0"/>
              <a:buNone/>
            </a:pPr>
            <a:r>
              <a:rPr lang="en-GB" sz="1700" b="1" dirty="0">
                <a:solidFill>
                  <a:schemeClr val="tx1"/>
                </a:solidFill>
                <a:latin typeface="Arial" panose="020B0604020202020204" pitchFamily="34" charset="0"/>
              </a:rPr>
              <a:t>Ex.1</a:t>
            </a:r>
          </a:p>
          <a:p>
            <a:r>
              <a:rPr lang="en-GB" sz="1700" b="1" dirty="0">
                <a:solidFill>
                  <a:schemeClr val="accent2"/>
                </a:solidFill>
                <a:latin typeface="Arial" panose="020B0604020202020204" pitchFamily="34" charset="0"/>
              </a:rPr>
              <a:t>90 ECTS</a:t>
            </a:r>
          </a:p>
          <a:p>
            <a:r>
              <a:rPr lang="en-GB" sz="1700" b="1" dirty="0">
                <a:solidFill>
                  <a:schemeClr val="tx1"/>
                </a:solidFill>
                <a:latin typeface="Arial" panose="020B0604020202020204" pitchFamily="34" charset="0"/>
              </a:rPr>
              <a:t>Duration 12 months Full Time</a:t>
            </a:r>
          </a:p>
          <a:p>
            <a:r>
              <a:rPr lang="en-GB" sz="1700" b="1" dirty="0">
                <a:solidFill>
                  <a:schemeClr val="tx1"/>
                </a:solidFill>
                <a:latin typeface="Arial" panose="020B0604020202020204" pitchFamily="34" charset="0"/>
              </a:rPr>
              <a:t>90x €58 = </a:t>
            </a:r>
            <a:r>
              <a:rPr lang="en-GB" sz="1700" b="1" dirty="0">
                <a:solidFill>
                  <a:schemeClr val="accent2"/>
                </a:solidFill>
                <a:latin typeface="Arial" panose="020B0604020202020204" pitchFamily="34" charset="0"/>
              </a:rPr>
              <a:t>€ 5,220</a:t>
            </a:r>
          </a:p>
          <a:p>
            <a:endParaRPr lang="en-GB" sz="1700" b="1" dirty="0">
              <a:solidFill>
                <a:schemeClr val="tx1"/>
              </a:solidFill>
              <a:latin typeface="Arial" panose="020B0604020202020204" pitchFamily="34" charset="0"/>
            </a:endParaRPr>
          </a:p>
          <a:p>
            <a:pPr marL="34290" indent="0">
              <a:buFont typeface="Corbel" pitchFamily="34" charset="0"/>
              <a:buNone/>
            </a:pPr>
            <a:r>
              <a:rPr lang="en-GB" sz="1700" b="1" dirty="0">
                <a:solidFill>
                  <a:schemeClr val="tx1"/>
                </a:solidFill>
                <a:latin typeface="Arial" panose="020B0604020202020204" pitchFamily="34" charset="0"/>
              </a:rPr>
              <a:t>Ex.2</a:t>
            </a:r>
          </a:p>
          <a:p>
            <a:r>
              <a:rPr lang="en-GB" sz="1700" b="1" dirty="0">
                <a:solidFill>
                  <a:schemeClr val="accent2"/>
                </a:solidFill>
                <a:latin typeface="Arial" panose="020B0604020202020204" pitchFamily="34" charset="0"/>
              </a:rPr>
              <a:t>180 ECTS</a:t>
            </a:r>
          </a:p>
          <a:p>
            <a:r>
              <a:rPr lang="en-GB" sz="1700" b="1" dirty="0">
                <a:solidFill>
                  <a:schemeClr val="tx1"/>
                </a:solidFill>
                <a:latin typeface="Arial" panose="020B0604020202020204" pitchFamily="34" charset="0"/>
              </a:rPr>
              <a:t>Duration 24mths. Full Time</a:t>
            </a:r>
          </a:p>
          <a:p>
            <a:r>
              <a:rPr lang="en-GB" sz="1700" b="1" dirty="0">
                <a:solidFill>
                  <a:schemeClr val="tx1"/>
                </a:solidFill>
                <a:latin typeface="Arial" panose="020B0604020202020204" pitchFamily="34" charset="0"/>
              </a:rPr>
              <a:t>180 x €58 = </a:t>
            </a:r>
            <a:r>
              <a:rPr lang="en-GB" sz="1700" b="1" dirty="0">
                <a:solidFill>
                  <a:schemeClr val="accent2"/>
                </a:solidFill>
                <a:latin typeface="Arial" panose="020B0604020202020204" pitchFamily="34" charset="0"/>
              </a:rPr>
              <a:t>€10,440</a:t>
            </a:r>
          </a:p>
        </p:txBody>
      </p:sp>
    </p:spTree>
    <p:extLst>
      <p:ext uri="{BB962C8B-B14F-4D97-AF65-F5344CB8AC3E}">
        <p14:creationId xmlns:p14="http://schemas.microsoft.com/office/powerpoint/2010/main" val="29939128"/>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578A52D-2496-4956-A9A4-EA5C38B2F1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999"/>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9">
            <a:extLst>
              <a:ext uri="{FF2B5EF4-FFF2-40B4-BE49-F238E27FC236}">
                <a16:creationId xmlns:a16="http://schemas.microsoft.com/office/drawing/2014/main" id="{9809C8E2-EF9B-4E0B-A17E-836DE0508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1299" y="321733"/>
            <a:ext cx="8661399" cy="1886373"/>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07E4D3C-6F8D-4CB3-9CAD-351976D708E3}"/>
              </a:ext>
            </a:extLst>
          </p:cNvPr>
          <p:cNvSpPr>
            <a:spLocks noGrp="1"/>
          </p:cNvSpPr>
          <p:nvPr>
            <p:ph type="title"/>
          </p:nvPr>
        </p:nvSpPr>
        <p:spPr>
          <a:xfrm>
            <a:off x="857250" y="609600"/>
            <a:ext cx="8045448" cy="1356360"/>
          </a:xfrm>
        </p:spPr>
        <p:txBody>
          <a:bodyPr vert="horz" lIns="91440" tIns="45720" rIns="91440" bIns="45720" rtlCol="0">
            <a:normAutofit/>
          </a:bodyPr>
          <a:lstStyle/>
          <a:p>
            <a:r>
              <a:rPr lang="en-GB" sz="2400" dirty="0">
                <a:solidFill>
                  <a:srgbClr val="0070C0"/>
                </a:solidFill>
              </a:rPr>
              <a:t>EXAMPLES FOR COURSES WITH FOREIGN UNIVERSITIES</a:t>
            </a:r>
          </a:p>
        </p:txBody>
      </p:sp>
      <p:sp useBgFill="1">
        <p:nvSpPr>
          <p:cNvPr id="7" name="Rectangle 11">
            <a:extLst>
              <a:ext uri="{FF2B5EF4-FFF2-40B4-BE49-F238E27FC236}">
                <a16:creationId xmlns:a16="http://schemas.microsoft.com/office/drawing/2014/main" id="{61EB557E-621E-4254-B750-85274C5F4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29841"/>
            <a:ext cx="9144000" cy="43281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13E2FAC-C8BB-42CA-B901-E0CE92BC5AE9}"/>
              </a:ext>
            </a:extLst>
          </p:cNvPr>
          <p:cNvSpPr>
            <a:spLocks noGrp="1"/>
          </p:cNvSpPr>
          <p:nvPr>
            <p:ph idx="1"/>
          </p:nvPr>
        </p:nvSpPr>
        <p:spPr>
          <a:xfrm>
            <a:off x="520699" y="2592199"/>
            <a:ext cx="7753625" cy="4265800"/>
          </a:xfrm>
        </p:spPr>
        <p:txBody>
          <a:bodyPr>
            <a:noAutofit/>
          </a:bodyPr>
          <a:lstStyle/>
          <a:p>
            <a:pPr>
              <a:buClr>
                <a:srgbClr val="3D24F8"/>
              </a:buClr>
              <a:buFont typeface="Wingdings" panose="05000000000000000000" pitchFamily="2" charset="2"/>
              <a:buChar char="v"/>
            </a:pPr>
            <a:r>
              <a:rPr lang="en-GB" sz="1400" b="1" u="sng" dirty="0">
                <a:solidFill>
                  <a:schemeClr val="tx1"/>
                </a:solidFill>
                <a:latin typeface="Arial" panose="020B0604020202020204" pitchFamily="34" charset="0"/>
              </a:rPr>
              <a:t>Ex. 1</a:t>
            </a:r>
          </a:p>
          <a:p>
            <a:pPr marL="34290" indent="0">
              <a:buClr>
                <a:srgbClr val="3D24F8"/>
              </a:buClr>
              <a:buNone/>
            </a:pPr>
            <a:r>
              <a:rPr lang="en-GB" sz="1400" b="1" dirty="0">
                <a:solidFill>
                  <a:schemeClr val="tx1"/>
                </a:solidFill>
                <a:latin typeface="Arial" panose="020B0604020202020204" pitchFamily="34" charset="0"/>
              </a:rPr>
              <a:t>  90 ECTS,  </a:t>
            </a:r>
            <a:r>
              <a:rPr lang="en-GB" sz="1400" b="1" dirty="0">
                <a:solidFill>
                  <a:srgbClr val="FF0000"/>
                </a:solidFill>
                <a:latin typeface="Arial" panose="020B0604020202020204" pitchFamily="34" charset="0"/>
              </a:rPr>
              <a:t>12 </a:t>
            </a:r>
            <a:r>
              <a:rPr lang="en-GB" sz="1400" b="1" dirty="0" err="1">
                <a:solidFill>
                  <a:srgbClr val="FF0000"/>
                </a:solidFill>
                <a:latin typeface="Arial" panose="020B0604020202020204" pitchFamily="34" charset="0"/>
              </a:rPr>
              <a:t>mths</a:t>
            </a:r>
            <a:r>
              <a:rPr lang="en-GB" sz="1400" b="1" dirty="0">
                <a:solidFill>
                  <a:srgbClr val="FF0000"/>
                </a:solidFill>
                <a:latin typeface="Arial" panose="020B0604020202020204" pitchFamily="34" charset="0"/>
              </a:rPr>
              <a:t> </a:t>
            </a:r>
            <a:r>
              <a:rPr lang="en-GB" sz="1400" b="1" dirty="0">
                <a:solidFill>
                  <a:schemeClr val="tx1"/>
                </a:solidFill>
                <a:latin typeface="Arial" panose="020B0604020202020204" pitchFamily="34" charset="0"/>
              </a:rPr>
              <a:t>duration, </a:t>
            </a:r>
            <a:r>
              <a:rPr lang="en-GB" sz="1400" b="1" dirty="0">
                <a:solidFill>
                  <a:srgbClr val="FF0000"/>
                </a:solidFill>
                <a:latin typeface="Arial" panose="020B0604020202020204" pitchFamily="34" charset="0"/>
              </a:rPr>
              <a:t>Full Time*</a:t>
            </a:r>
          </a:p>
          <a:p>
            <a:pPr marL="34290" indent="0">
              <a:buClr>
                <a:srgbClr val="3D24F8"/>
              </a:buClr>
              <a:buNone/>
            </a:pPr>
            <a:r>
              <a:rPr lang="en-GB" sz="1400" b="1" dirty="0">
                <a:solidFill>
                  <a:schemeClr val="tx1"/>
                </a:solidFill>
                <a:latin typeface="Arial" panose="020B0604020202020204" pitchFamily="34" charset="0"/>
              </a:rPr>
              <a:t>  90x €100= €9,000 grant </a:t>
            </a:r>
            <a:r>
              <a:rPr lang="en-GB" sz="1400" b="1" dirty="0">
                <a:solidFill>
                  <a:srgbClr val="FF0000"/>
                </a:solidFill>
                <a:latin typeface="Arial" panose="020B0604020202020204" pitchFamily="34" charset="0"/>
              </a:rPr>
              <a:t>+ €4,000 SAA</a:t>
            </a:r>
            <a:r>
              <a:rPr lang="en-GB" sz="1400" b="1" dirty="0">
                <a:solidFill>
                  <a:schemeClr val="tx1"/>
                </a:solidFill>
                <a:latin typeface="Arial" panose="020B0604020202020204" pitchFamily="34" charset="0"/>
              </a:rPr>
              <a:t>= € 13,000</a:t>
            </a:r>
          </a:p>
          <a:p>
            <a:pPr>
              <a:buClr>
                <a:srgbClr val="3D24F8"/>
              </a:buClr>
              <a:buFont typeface="Wingdings" panose="05000000000000000000" pitchFamily="2" charset="2"/>
              <a:buChar char="v"/>
            </a:pPr>
            <a:r>
              <a:rPr lang="en-GB" sz="1400" b="1" u="sng" dirty="0">
                <a:solidFill>
                  <a:schemeClr val="tx1"/>
                </a:solidFill>
                <a:latin typeface="Arial" panose="020B0604020202020204" pitchFamily="34" charset="0"/>
              </a:rPr>
              <a:t> Ex. 2</a:t>
            </a:r>
          </a:p>
          <a:p>
            <a:pPr marL="34290" indent="0">
              <a:buClr>
                <a:srgbClr val="3D24F8"/>
              </a:buClr>
              <a:buNone/>
            </a:pPr>
            <a:r>
              <a:rPr lang="en-GB" sz="1400" b="1" dirty="0">
                <a:solidFill>
                  <a:schemeClr val="tx1"/>
                </a:solidFill>
                <a:latin typeface="Arial" panose="020B0604020202020204" pitchFamily="34" charset="0"/>
              </a:rPr>
              <a:t>  90ECTS, </a:t>
            </a:r>
            <a:r>
              <a:rPr lang="en-GB" sz="1400" b="1" dirty="0">
                <a:solidFill>
                  <a:srgbClr val="FF0000"/>
                </a:solidFill>
                <a:latin typeface="Arial" panose="020B0604020202020204" pitchFamily="34" charset="0"/>
              </a:rPr>
              <a:t>13 </a:t>
            </a:r>
            <a:r>
              <a:rPr lang="en-GB" sz="1400" b="1" dirty="0" err="1">
                <a:solidFill>
                  <a:srgbClr val="FF0000"/>
                </a:solidFill>
                <a:latin typeface="Arial" panose="020B0604020202020204" pitchFamily="34" charset="0"/>
              </a:rPr>
              <a:t>mths</a:t>
            </a:r>
            <a:r>
              <a:rPr lang="en-GB" sz="1400" b="1" dirty="0">
                <a:solidFill>
                  <a:srgbClr val="FF0000"/>
                </a:solidFill>
                <a:latin typeface="Arial" panose="020B0604020202020204" pitchFamily="34" charset="0"/>
              </a:rPr>
              <a:t> </a:t>
            </a:r>
            <a:r>
              <a:rPr lang="en-GB" sz="1400" b="1" dirty="0">
                <a:solidFill>
                  <a:schemeClr val="tx1"/>
                </a:solidFill>
                <a:latin typeface="Arial" panose="020B0604020202020204" pitchFamily="34" charset="0"/>
              </a:rPr>
              <a:t>duration, </a:t>
            </a:r>
            <a:r>
              <a:rPr lang="en-GB" sz="1400" b="1" dirty="0">
                <a:solidFill>
                  <a:srgbClr val="FF0000"/>
                </a:solidFill>
                <a:latin typeface="Arial" panose="020B0604020202020204" pitchFamily="34" charset="0"/>
              </a:rPr>
              <a:t>Full Time*</a:t>
            </a:r>
          </a:p>
          <a:p>
            <a:pPr marL="34290" indent="0">
              <a:buClr>
                <a:srgbClr val="3D24F8"/>
              </a:buClr>
              <a:buNone/>
            </a:pPr>
            <a:r>
              <a:rPr lang="en-GB" sz="1400" b="1" dirty="0">
                <a:solidFill>
                  <a:schemeClr val="tx1"/>
                </a:solidFill>
                <a:latin typeface="Arial" panose="020B0604020202020204" pitchFamily="34" charset="0"/>
              </a:rPr>
              <a:t>  90x€100 = €9,000 grant + </a:t>
            </a:r>
            <a:r>
              <a:rPr lang="en-GB" sz="1400" b="1" dirty="0">
                <a:solidFill>
                  <a:srgbClr val="FF0000"/>
                </a:solidFill>
                <a:latin typeface="Arial" panose="020B0604020202020204" pitchFamily="34" charset="0"/>
              </a:rPr>
              <a:t>€ 4,333.33 SAA</a:t>
            </a:r>
            <a:r>
              <a:rPr lang="en-GB" sz="1400" b="1" dirty="0">
                <a:solidFill>
                  <a:schemeClr val="tx1"/>
                </a:solidFill>
                <a:latin typeface="Arial" panose="020B0604020202020204" pitchFamily="34" charset="0"/>
              </a:rPr>
              <a:t> = €13,333.33</a:t>
            </a:r>
          </a:p>
          <a:p>
            <a:pPr marL="34290" indent="0">
              <a:buClr>
                <a:srgbClr val="3D24F8"/>
              </a:buClr>
              <a:buNone/>
            </a:pPr>
            <a:endParaRPr lang="en-GB" sz="1400" b="1" dirty="0">
              <a:solidFill>
                <a:schemeClr val="tx1"/>
              </a:solidFill>
              <a:latin typeface="Arial" panose="020B0604020202020204" pitchFamily="34" charset="0"/>
            </a:endParaRPr>
          </a:p>
          <a:p>
            <a:pPr marL="34290" indent="0">
              <a:buClr>
                <a:srgbClr val="3D24F8"/>
              </a:buClr>
              <a:buNone/>
            </a:pPr>
            <a:r>
              <a:rPr lang="en-GB" sz="1400" b="1" dirty="0">
                <a:solidFill>
                  <a:srgbClr val="FF0000"/>
                </a:solidFill>
                <a:latin typeface="Arial" panose="020B0604020202020204" pitchFamily="34" charset="0"/>
              </a:rPr>
              <a:t>* Refund of allowances may be requested if the final transcript shows otherwise</a:t>
            </a:r>
          </a:p>
          <a:p>
            <a:pPr marL="34290" indent="0">
              <a:buClr>
                <a:srgbClr val="3D24F8"/>
              </a:buClr>
              <a:buNone/>
            </a:pPr>
            <a:endParaRPr lang="en-GB" sz="1400" b="1" dirty="0">
              <a:solidFill>
                <a:srgbClr val="FF0000"/>
              </a:solidFill>
              <a:latin typeface="Arial" panose="020B0604020202020204" pitchFamily="34" charset="0"/>
            </a:endParaRPr>
          </a:p>
          <a:p>
            <a:pPr>
              <a:buClr>
                <a:srgbClr val="3D24F8"/>
              </a:buClr>
              <a:buFont typeface="Wingdings" panose="05000000000000000000" pitchFamily="2" charset="2"/>
              <a:buChar char="v"/>
            </a:pPr>
            <a:r>
              <a:rPr lang="en-GB" sz="1400" b="1" u="sng" dirty="0">
                <a:solidFill>
                  <a:schemeClr val="tx1"/>
                </a:solidFill>
                <a:latin typeface="Arial" panose="020B0604020202020204" pitchFamily="34" charset="0"/>
              </a:rPr>
              <a:t>EX.3</a:t>
            </a:r>
          </a:p>
          <a:p>
            <a:pPr marL="34290" indent="0">
              <a:buClr>
                <a:srgbClr val="3D24F8"/>
              </a:buClr>
              <a:buNone/>
            </a:pPr>
            <a:r>
              <a:rPr lang="en-GB" sz="1400" b="1" dirty="0">
                <a:solidFill>
                  <a:schemeClr val="tx1"/>
                </a:solidFill>
                <a:latin typeface="Arial" panose="020B0604020202020204" pitchFamily="34" charset="0"/>
              </a:rPr>
              <a:t>  90 ECTS  12 </a:t>
            </a:r>
            <a:r>
              <a:rPr lang="en-GB" sz="1400" b="1" dirty="0" err="1">
                <a:solidFill>
                  <a:schemeClr val="tx1"/>
                </a:solidFill>
                <a:latin typeface="Arial" panose="020B0604020202020204" pitchFamily="34" charset="0"/>
              </a:rPr>
              <a:t>mths</a:t>
            </a:r>
            <a:r>
              <a:rPr lang="en-GB" sz="1400" b="1" dirty="0">
                <a:solidFill>
                  <a:schemeClr val="tx1"/>
                </a:solidFill>
                <a:latin typeface="Arial" panose="020B0604020202020204" pitchFamily="34" charset="0"/>
              </a:rPr>
              <a:t> duration </a:t>
            </a:r>
            <a:r>
              <a:rPr lang="en-GB" sz="1400" b="1" dirty="0">
                <a:solidFill>
                  <a:srgbClr val="FF0000"/>
                </a:solidFill>
                <a:latin typeface="Arial" panose="020B0604020202020204" pitchFamily="34" charset="0"/>
              </a:rPr>
              <a:t>Part time/DL</a:t>
            </a:r>
          </a:p>
          <a:p>
            <a:pPr marL="34290" indent="0">
              <a:buClr>
                <a:srgbClr val="3D24F8"/>
              </a:buClr>
              <a:buNone/>
            </a:pPr>
            <a:r>
              <a:rPr lang="en-GB" sz="1400" b="1" dirty="0">
                <a:solidFill>
                  <a:srgbClr val="FF0000"/>
                </a:solidFill>
                <a:latin typeface="Arial" panose="020B0604020202020204" pitchFamily="34" charset="0"/>
              </a:rPr>
              <a:t>  2 Visits</a:t>
            </a:r>
          </a:p>
          <a:p>
            <a:pPr marL="34290" indent="0">
              <a:buClr>
                <a:srgbClr val="3D24F8"/>
              </a:buClr>
              <a:buNone/>
            </a:pPr>
            <a:r>
              <a:rPr lang="en-GB" sz="1400" b="1" dirty="0">
                <a:solidFill>
                  <a:schemeClr val="tx1"/>
                </a:solidFill>
                <a:latin typeface="Arial" panose="020B0604020202020204" pitchFamily="34" charset="0"/>
              </a:rPr>
              <a:t>  90x€100 =€ 9,000 + </a:t>
            </a:r>
            <a:r>
              <a:rPr lang="en-GB" sz="1400" b="1" dirty="0">
                <a:solidFill>
                  <a:srgbClr val="FF0000"/>
                </a:solidFill>
                <a:latin typeface="Arial" panose="020B0604020202020204" pitchFamily="34" charset="0"/>
              </a:rPr>
              <a:t>€400 visits </a:t>
            </a:r>
            <a:r>
              <a:rPr lang="en-GB" sz="1400" b="1" dirty="0">
                <a:solidFill>
                  <a:schemeClr val="tx1"/>
                </a:solidFill>
                <a:latin typeface="Arial" panose="020B0604020202020204" pitchFamily="34" charset="0"/>
              </a:rPr>
              <a:t>= €9,400</a:t>
            </a:r>
          </a:p>
        </p:txBody>
      </p:sp>
    </p:spTree>
    <p:extLst>
      <p:ext uri="{BB962C8B-B14F-4D97-AF65-F5344CB8AC3E}">
        <p14:creationId xmlns:p14="http://schemas.microsoft.com/office/powerpoint/2010/main" val="10531592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76072" y="1741832"/>
            <a:ext cx="8147304" cy="4053178"/>
          </a:xfrm>
        </p:spPr>
        <p:txBody>
          <a:bodyPr>
            <a:normAutofit/>
          </a:bodyPr>
          <a:lstStyle/>
          <a:p>
            <a:pPr marL="0" indent="0" algn="ctr">
              <a:spcBef>
                <a:spcPts val="450"/>
              </a:spcBef>
              <a:buNone/>
            </a:pPr>
            <a:endParaRPr lang="en-GB" sz="1500" dirty="0">
              <a:solidFill>
                <a:srgbClr val="0070C0"/>
              </a:solidFill>
              <a:latin typeface="Century Gothic" panose="020B0502020202020204" pitchFamily="34" charset="0"/>
            </a:endParaRPr>
          </a:p>
          <a:p>
            <a:pPr marL="0" indent="0" algn="just">
              <a:spcBef>
                <a:spcPts val="450"/>
              </a:spcBef>
              <a:buNone/>
            </a:pPr>
            <a:r>
              <a:rPr lang="en-GB" sz="1500" dirty="0">
                <a:solidFill>
                  <a:srgbClr val="0070C0"/>
                </a:solidFill>
                <a:latin typeface="Century Gothic" panose="020B0502020202020204" pitchFamily="34" charset="0"/>
              </a:rPr>
              <a:t>Where the prospective qualification is issued by a local university/institution: </a:t>
            </a:r>
          </a:p>
          <a:p>
            <a:pPr marL="0" indent="0" algn="just">
              <a:spcBef>
                <a:spcPts val="450"/>
              </a:spcBef>
              <a:buNone/>
            </a:pPr>
            <a:r>
              <a:rPr lang="en-GB" sz="1500" dirty="0">
                <a:solidFill>
                  <a:srgbClr val="0070C0"/>
                </a:solidFill>
                <a:latin typeface="Century Gothic" panose="020B0502020202020204" pitchFamily="34" charset="0"/>
              </a:rPr>
              <a:t> Awardees shall be entitled for the first 30% of the amount and full entitlement as follows:</a:t>
            </a:r>
          </a:p>
        </p:txBody>
      </p:sp>
      <p:graphicFrame>
        <p:nvGraphicFramePr>
          <p:cNvPr id="6" name="Table 5"/>
          <p:cNvGraphicFramePr>
            <a:graphicFrameLocks noGrp="1"/>
          </p:cNvGraphicFramePr>
          <p:nvPr>
            <p:extLst>
              <p:ext uri="{D42A27DB-BD31-4B8C-83A1-F6EECF244321}">
                <p14:modId xmlns:p14="http://schemas.microsoft.com/office/powerpoint/2010/main" val="543718671"/>
              </p:ext>
            </p:extLst>
          </p:nvPr>
        </p:nvGraphicFramePr>
        <p:xfrm>
          <a:off x="687135" y="3068402"/>
          <a:ext cx="6672969" cy="2331720"/>
        </p:xfrm>
        <a:graphic>
          <a:graphicData uri="http://schemas.openxmlformats.org/drawingml/2006/table">
            <a:tbl>
              <a:tblPr firstRow="1" bandRow="1">
                <a:tableStyleId>{5C22544A-7EE6-4342-B048-85BDC9FD1C3A}</a:tableStyleId>
              </a:tblPr>
              <a:tblGrid>
                <a:gridCol w="2224323">
                  <a:extLst>
                    <a:ext uri="{9D8B030D-6E8A-4147-A177-3AD203B41FA5}">
                      <a16:colId xmlns:a16="http://schemas.microsoft.com/office/drawing/2014/main" val="431510480"/>
                    </a:ext>
                  </a:extLst>
                </a:gridCol>
                <a:gridCol w="2224323">
                  <a:extLst>
                    <a:ext uri="{9D8B030D-6E8A-4147-A177-3AD203B41FA5}">
                      <a16:colId xmlns:a16="http://schemas.microsoft.com/office/drawing/2014/main" val="846370744"/>
                    </a:ext>
                  </a:extLst>
                </a:gridCol>
                <a:gridCol w="2224323">
                  <a:extLst>
                    <a:ext uri="{9D8B030D-6E8A-4147-A177-3AD203B41FA5}">
                      <a16:colId xmlns:a16="http://schemas.microsoft.com/office/drawing/2014/main" val="3779344441"/>
                    </a:ext>
                  </a:extLst>
                </a:gridCol>
              </a:tblGrid>
              <a:tr h="891540">
                <a:tc>
                  <a:txBody>
                    <a:bodyPr/>
                    <a:lstStyle/>
                    <a:p>
                      <a:pPr algn="ctr"/>
                      <a:endParaRPr lang="en-GB" sz="1800" b="0" dirty="0">
                        <a:solidFill>
                          <a:srgbClr val="0070C0"/>
                        </a:solidFill>
                        <a:latin typeface="Century Gothic" panose="020B0502020202020204" pitchFamily="34" charset="0"/>
                      </a:endParaRPr>
                    </a:p>
                    <a:p>
                      <a:pPr algn="ctr"/>
                      <a:r>
                        <a:rPr lang="en-GB" sz="1800" b="0" dirty="0">
                          <a:solidFill>
                            <a:srgbClr val="0070C0"/>
                          </a:solidFill>
                          <a:latin typeface="Century Gothic" panose="020B0502020202020204" pitchFamily="34" charset="0"/>
                        </a:rPr>
                        <a:t>No.</a:t>
                      </a:r>
                      <a:r>
                        <a:rPr lang="en-GB" sz="1800" b="0" baseline="0" dirty="0">
                          <a:solidFill>
                            <a:srgbClr val="0070C0"/>
                          </a:solidFill>
                          <a:latin typeface="Century Gothic" panose="020B0502020202020204" pitchFamily="34" charset="0"/>
                        </a:rPr>
                        <a:t> of ECTS</a:t>
                      </a:r>
                      <a:endParaRPr lang="en-GB" sz="1800" b="0" dirty="0">
                        <a:solidFill>
                          <a:srgbClr val="0070C0"/>
                        </a:solidFill>
                        <a:latin typeface="Century Gothic" panose="020B0502020202020204" pitchFamily="34" charset="0"/>
                      </a:endParaRPr>
                    </a:p>
                  </a:txBody>
                  <a:tcPr marL="68580" marR="68580" marT="34290" marB="34290"/>
                </a:tc>
                <a:tc>
                  <a:txBody>
                    <a:bodyPr/>
                    <a:lstStyle/>
                    <a:p>
                      <a:pPr algn="ctr"/>
                      <a:r>
                        <a:rPr lang="en-GB" sz="1800" b="0" dirty="0">
                          <a:solidFill>
                            <a:srgbClr val="0070C0"/>
                          </a:solidFill>
                          <a:latin typeface="Century Gothic" panose="020B0502020202020204" pitchFamily="34" charset="0"/>
                        </a:rPr>
                        <a:t>Full Entitlement</a:t>
                      </a:r>
                    </a:p>
                    <a:p>
                      <a:pPr algn="ctr"/>
                      <a:r>
                        <a:rPr lang="en-GB" sz="1800" b="0" dirty="0">
                          <a:solidFill>
                            <a:srgbClr val="0070C0"/>
                          </a:solidFill>
                          <a:latin typeface="Century Gothic" panose="020B0502020202020204" pitchFamily="34" charset="0"/>
                        </a:rPr>
                        <a:t>(€58 for each ECTS) </a:t>
                      </a:r>
                    </a:p>
                  </a:txBody>
                  <a:tcPr marL="68580" marR="68580" marT="34290" marB="34290"/>
                </a:tc>
                <a:tc>
                  <a:txBody>
                    <a:bodyPr/>
                    <a:lstStyle/>
                    <a:p>
                      <a:pPr algn="ctr"/>
                      <a:r>
                        <a:rPr lang="en-GB" sz="1800" b="0" dirty="0">
                          <a:solidFill>
                            <a:srgbClr val="0070C0"/>
                          </a:solidFill>
                          <a:latin typeface="Century Gothic" panose="020B0502020202020204" pitchFamily="34" charset="0"/>
                        </a:rPr>
                        <a:t>30%</a:t>
                      </a:r>
                      <a:r>
                        <a:rPr lang="en-GB" sz="1800" b="0" baseline="0" dirty="0">
                          <a:solidFill>
                            <a:srgbClr val="0070C0"/>
                          </a:solidFill>
                          <a:latin typeface="Century Gothic" panose="020B0502020202020204" pitchFamily="34" charset="0"/>
                        </a:rPr>
                        <a:t>  (1</a:t>
                      </a:r>
                      <a:r>
                        <a:rPr lang="en-GB" sz="1800" b="0" baseline="30000" dirty="0">
                          <a:solidFill>
                            <a:srgbClr val="0070C0"/>
                          </a:solidFill>
                          <a:latin typeface="Century Gothic" panose="020B0502020202020204" pitchFamily="34" charset="0"/>
                        </a:rPr>
                        <a:t>st</a:t>
                      </a:r>
                      <a:r>
                        <a:rPr lang="en-GB" sz="1800" b="0" baseline="0" dirty="0">
                          <a:solidFill>
                            <a:srgbClr val="0070C0"/>
                          </a:solidFill>
                          <a:latin typeface="Century Gothic" panose="020B0502020202020204" pitchFamily="34" charset="0"/>
                        </a:rPr>
                        <a:t> payment)</a:t>
                      </a:r>
                    </a:p>
                    <a:p>
                      <a:pPr algn="ctr"/>
                      <a:r>
                        <a:rPr lang="en-GB" sz="1800" b="0" baseline="0" dirty="0">
                          <a:solidFill>
                            <a:srgbClr val="0070C0"/>
                          </a:solidFill>
                          <a:latin typeface="Century Gothic" panose="020B0502020202020204" pitchFamily="34" charset="0"/>
                        </a:rPr>
                        <a:t>After signing of Agreement</a:t>
                      </a:r>
                      <a:endParaRPr lang="en-GB" sz="1800" b="0" dirty="0">
                        <a:solidFill>
                          <a:srgbClr val="0070C0"/>
                        </a:solidFill>
                        <a:latin typeface="Century Gothic" panose="020B0502020202020204" pitchFamily="34" charset="0"/>
                      </a:endParaRPr>
                    </a:p>
                  </a:txBody>
                  <a:tcPr marL="68580" marR="68580" marT="34290" marB="34290"/>
                </a:tc>
                <a:extLst>
                  <a:ext uri="{0D108BD9-81ED-4DB2-BD59-A6C34878D82A}">
                    <a16:rowId xmlns:a16="http://schemas.microsoft.com/office/drawing/2014/main" val="84778030"/>
                  </a:ext>
                </a:extLst>
              </a:tr>
              <a:tr h="480060">
                <a:tc>
                  <a:txBody>
                    <a:bodyPr/>
                    <a:lstStyle/>
                    <a:p>
                      <a:pPr algn="ctr"/>
                      <a:r>
                        <a:rPr lang="en-GB" sz="2700" dirty="0">
                          <a:latin typeface="Century Gothic" panose="020B0502020202020204" pitchFamily="34" charset="0"/>
                        </a:rPr>
                        <a:t>60 ECTS</a:t>
                      </a:r>
                    </a:p>
                  </a:txBody>
                  <a:tcPr marL="68580" marR="68580" marT="34290" marB="34290"/>
                </a:tc>
                <a:tc>
                  <a:txBody>
                    <a:bodyPr/>
                    <a:lstStyle/>
                    <a:p>
                      <a:pPr algn="ctr"/>
                      <a:r>
                        <a:rPr lang="en-GB" sz="2700" dirty="0">
                          <a:latin typeface="Century Gothic" panose="020B0502020202020204" pitchFamily="34" charset="0"/>
                        </a:rPr>
                        <a:t>€3,480</a:t>
                      </a:r>
                    </a:p>
                  </a:txBody>
                  <a:tcPr marL="68580" marR="68580" marT="34290" marB="34290"/>
                </a:tc>
                <a:tc>
                  <a:txBody>
                    <a:bodyPr/>
                    <a:lstStyle/>
                    <a:p>
                      <a:pPr algn="ctr"/>
                      <a:r>
                        <a:rPr lang="en-GB" sz="2700" dirty="0">
                          <a:latin typeface="Century Gothic" panose="020B0502020202020204" pitchFamily="34" charset="0"/>
                        </a:rPr>
                        <a:t>€1,044</a:t>
                      </a:r>
                    </a:p>
                  </a:txBody>
                  <a:tcPr marL="68580" marR="68580" marT="34290" marB="34290"/>
                </a:tc>
                <a:extLst>
                  <a:ext uri="{0D108BD9-81ED-4DB2-BD59-A6C34878D82A}">
                    <a16:rowId xmlns:a16="http://schemas.microsoft.com/office/drawing/2014/main" val="2651777866"/>
                  </a:ext>
                </a:extLst>
              </a:tr>
              <a:tr h="480060">
                <a:tc>
                  <a:txBody>
                    <a:bodyPr/>
                    <a:lstStyle/>
                    <a:p>
                      <a:pPr algn="ctr"/>
                      <a:r>
                        <a:rPr lang="en-GB" sz="2700" dirty="0">
                          <a:latin typeface="Century Gothic" panose="020B0502020202020204" pitchFamily="34" charset="0"/>
                        </a:rPr>
                        <a:t>90 ECTS</a:t>
                      </a:r>
                    </a:p>
                  </a:txBody>
                  <a:tcPr marL="68580" marR="68580" marT="34290" marB="34290"/>
                </a:tc>
                <a:tc>
                  <a:txBody>
                    <a:bodyPr/>
                    <a:lstStyle/>
                    <a:p>
                      <a:pPr algn="ctr"/>
                      <a:r>
                        <a:rPr lang="en-GB" sz="2700" dirty="0">
                          <a:latin typeface="Century Gothic" panose="020B0502020202020204" pitchFamily="34" charset="0"/>
                        </a:rPr>
                        <a:t>€5,220</a:t>
                      </a:r>
                    </a:p>
                  </a:txBody>
                  <a:tcPr marL="68580" marR="68580" marT="34290" marB="34290"/>
                </a:tc>
                <a:tc>
                  <a:txBody>
                    <a:bodyPr/>
                    <a:lstStyle/>
                    <a:p>
                      <a:pPr algn="ctr"/>
                      <a:r>
                        <a:rPr lang="en-GB" sz="2700" dirty="0">
                          <a:latin typeface="Century Gothic" panose="020B0502020202020204" pitchFamily="34" charset="0"/>
                        </a:rPr>
                        <a:t>€1,566</a:t>
                      </a:r>
                    </a:p>
                  </a:txBody>
                  <a:tcPr marL="68580" marR="68580" marT="34290" marB="34290"/>
                </a:tc>
                <a:extLst>
                  <a:ext uri="{0D108BD9-81ED-4DB2-BD59-A6C34878D82A}">
                    <a16:rowId xmlns:a16="http://schemas.microsoft.com/office/drawing/2014/main" val="1802680117"/>
                  </a:ext>
                </a:extLst>
              </a:tr>
              <a:tr h="480060">
                <a:tc>
                  <a:txBody>
                    <a:bodyPr/>
                    <a:lstStyle/>
                    <a:p>
                      <a:pPr algn="ctr"/>
                      <a:r>
                        <a:rPr lang="en-GB" sz="2700" dirty="0">
                          <a:latin typeface="Century Gothic" panose="020B0502020202020204" pitchFamily="34" charset="0"/>
                        </a:rPr>
                        <a:t>120 ECTS</a:t>
                      </a:r>
                    </a:p>
                  </a:txBody>
                  <a:tcPr marL="68580" marR="68580" marT="34290" marB="34290"/>
                </a:tc>
                <a:tc>
                  <a:txBody>
                    <a:bodyPr/>
                    <a:lstStyle/>
                    <a:p>
                      <a:pPr algn="ctr"/>
                      <a:r>
                        <a:rPr lang="en-GB" sz="2700" dirty="0">
                          <a:latin typeface="Century Gothic" panose="020B0502020202020204" pitchFamily="34" charset="0"/>
                        </a:rPr>
                        <a:t>€6,960</a:t>
                      </a:r>
                    </a:p>
                  </a:txBody>
                  <a:tcPr marL="68580" marR="68580" marT="34290" marB="34290"/>
                </a:tc>
                <a:tc>
                  <a:txBody>
                    <a:bodyPr/>
                    <a:lstStyle/>
                    <a:p>
                      <a:pPr algn="ctr"/>
                      <a:r>
                        <a:rPr lang="en-GB" sz="2700" dirty="0">
                          <a:latin typeface="Century Gothic" panose="020B0502020202020204" pitchFamily="34" charset="0"/>
                        </a:rPr>
                        <a:t>€2,088</a:t>
                      </a:r>
                    </a:p>
                  </a:txBody>
                  <a:tcPr marL="68580" marR="68580" marT="34290" marB="34290"/>
                </a:tc>
                <a:extLst>
                  <a:ext uri="{0D108BD9-81ED-4DB2-BD59-A6C34878D82A}">
                    <a16:rowId xmlns:a16="http://schemas.microsoft.com/office/drawing/2014/main" val="4207996128"/>
                  </a:ext>
                </a:extLst>
              </a:tr>
            </a:tbl>
          </a:graphicData>
        </a:graphic>
      </p:graphicFrame>
      <p:sp>
        <p:nvSpPr>
          <p:cNvPr id="5" name="TextBox 4">
            <a:extLst>
              <a:ext uri="{FF2B5EF4-FFF2-40B4-BE49-F238E27FC236}">
                <a16:creationId xmlns:a16="http://schemas.microsoft.com/office/drawing/2014/main" id="{053B0E79-A45B-424A-ABFA-4461FF72590B}"/>
              </a:ext>
            </a:extLst>
          </p:cNvPr>
          <p:cNvSpPr txBox="1"/>
          <p:nvPr/>
        </p:nvSpPr>
        <p:spPr>
          <a:xfrm>
            <a:off x="2047461" y="1208445"/>
            <a:ext cx="4572000" cy="300082"/>
          </a:xfrm>
          <a:prstGeom prst="rect">
            <a:avLst/>
          </a:prstGeom>
          <a:solidFill>
            <a:schemeClr val="accent1"/>
          </a:solidFill>
        </p:spPr>
        <p:txBody>
          <a:bodyPr wrap="square">
            <a:spAutoFit/>
          </a:bodyPr>
          <a:lstStyle/>
          <a:p>
            <a:pPr marL="0" indent="0" algn="ctr">
              <a:spcBef>
                <a:spcPts val="450"/>
              </a:spcBef>
              <a:buNone/>
            </a:pPr>
            <a:r>
              <a:rPr lang="en-GB" sz="1350" b="1" dirty="0">
                <a:solidFill>
                  <a:srgbClr val="0070C0"/>
                </a:solidFill>
                <a:latin typeface="Century Gothic" panose="020B0502020202020204" pitchFamily="34" charset="0"/>
              </a:rPr>
              <a:t>TABLE 1: EXAMPLES OF GRANTS</a:t>
            </a:r>
          </a:p>
        </p:txBody>
      </p:sp>
    </p:spTree>
    <p:extLst>
      <p:ext uri="{BB962C8B-B14F-4D97-AF65-F5344CB8AC3E}">
        <p14:creationId xmlns:p14="http://schemas.microsoft.com/office/powerpoint/2010/main" val="3536749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77824" y="2338579"/>
            <a:ext cx="7516368" cy="3768606"/>
          </a:xfrm>
        </p:spPr>
        <p:txBody>
          <a:bodyPr>
            <a:normAutofit/>
          </a:bodyPr>
          <a:lstStyle/>
          <a:p>
            <a:pPr marL="0" indent="0">
              <a:buNone/>
            </a:pPr>
            <a:r>
              <a:rPr lang="en-GB" sz="1500" dirty="0">
                <a:solidFill>
                  <a:srgbClr val="0070C0"/>
                </a:solidFill>
                <a:latin typeface="Century Gothic" panose="020B0502020202020204" pitchFamily="34" charset="0"/>
              </a:rPr>
              <a:t>Where the prospective qualification is issued by a foreign university/institution:     </a:t>
            </a:r>
          </a:p>
          <a:p>
            <a:pPr marL="0" indent="0">
              <a:buNone/>
            </a:pPr>
            <a:r>
              <a:rPr lang="en-GB" sz="1500" dirty="0">
                <a:solidFill>
                  <a:srgbClr val="0070C0"/>
                </a:solidFill>
                <a:latin typeface="Century Gothic" panose="020B0502020202020204" pitchFamily="34" charset="0"/>
              </a:rPr>
              <a:t>Awardees shall be entitled for the first 30% and full entitlement of the amount   as follows: </a:t>
            </a:r>
            <a:r>
              <a:rPr lang="en-GB" sz="1500" dirty="0">
                <a:latin typeface="Century Gothic" panose="020B0502020202020204" pitchFamily="34" charset="0"/>
              </a:rPr>
              <a:t>	</a:t>
            </a:r>
          </a:p>
        </p:txBody>
      </p:sp>
      <p:graphicFrame>
        <p:nvGraphicFramePr>
          <p:cNvPr id="6" name="Table 5"/>
          <p:cNvGraphicFramePr>
            <a:graphicFrameLocks noGrp="1"/>
          </p:cNvGraphicFramePr>
          <p:nvPr>
            <p:extLst>
              <p:ext uri="{D42A27DB-BD31-4B8C-83A1-F6EECF244321}">
                <p14:modId xmlns:p14="http://schemas.microsoft.com/office/powerpoint/2010/main" val="4163473242"/>
              </p:ext>
            </p:extLst>
          </p:nvPr>
        </p:nvGraphicFramePr>
        <p:xfrm>
          <a:off x="1143000" y="3316987"/>
          <a:ext cx="5886524" cy="2624027"/>
        </p:xfrm>
        <a:graphic>
          <a:graphicData uri="http://schemas.openxmlformats.org/drawingml/2006/table">
            <a:tbl>
              <a:tblPr firstRow="1" bandRow="1">
                <a:tableStyleId>{5C22544A-7EE6-4342-B048-85BDC9FD1C3A}</a:tableStyleId>
              </a:tblPr>
              <a:tblGrid>
                <a:gridCol w="1684417">
                  <a:extLst>
                    <a:ext uri="{9D8B030D-6E8A-4147-A177-3AD203B41FA5}">
                      <a16:colId xmlns:a16="http://schemas.microsoft.com/office/drawing/2014/main" val="431510480"/>
                    </a:ext>
                  </a:extLst>
                </a:gridCol>
                <a:gridCol w="2006246">
                  <a:extLst>
                    <a:ext uri="{9D8B030D-6E8A-4147-A177-3AD203B41FA5}">
                      <a16:colId xmlns:a16="http://schemas.microsoft.com/office/drawing/2014/main" val="846370744"/>
                    </a:ext>
                  </a:extLst>
                </a:gridCol>
                <a:gridCol w="2195861">
                  <a:extLst>
                    <a:ext uri="{9D8B030D-6E8A-4147-A177-3AD203B41FA5}">
                      <a16:colId xmlns:a16="http://schemas.microsoft.com/office/drawing/2014/main" val="3779344441"/>
                    </a:ext>
                  </a:extLst>
                </a:gridCol>
              </a:tblGrid>
              <a:tr h="754380">
                <a:tc>
                  <a:txBody>
                    <a:bodyPr/>
                    <a:lstStyle/>
                    <a:p>
                      <a:pPr marL="0" algn="ctr" defTabSz="914400" rtl="0" eaLnBrk="1" latinLnBrk="0" hangingPunct="1"/>
                      <a:endParaRPr lang="en-GB" sz="1800" b="0" kern="1200" dirty="0">
                        <a:solidFill>
                          <a:srgbClr val="0070C0"/>
                        </a:solidFill>
                        <a:latin typeface="Century Gothic" panose="020B0502020202020204" pitchFamily="34" charset="0"/>
                        <a:ea typeface="+mn-ea"/>
                        <a:cs typeface="+mn-cs"/>
                      </a:endParaRPr>
                    </a:p>
                    <a:p>
                      <a:pPr marL="0" algn="ctr" defTabSz="914400" rtl="0" eaLnBrk="1" latinLnBrk="0" hangingPunct="1"/>
                      <a:r>
                        <a:rPr lang="en-GB" sz="1800" b="0" kern="1200" dirty="0">
                          <a:solidFill>
                            <a:srgbClr val="0070C0"/>
                          </a:solidFill>
                          <a:latin typeface="Century Gothic" panose="020B0502020202020204" pitchFamily="34" charset="0"/>
                          <a:ea typeface="+mn-ea"/>
                          <a:cs typeface="+mn-cs"/>
                        </a:rPr>
                        <a:t>No. of ECTS</a:t>
                      </a:r>
                    </a:p>
                  </a:txBody>
                  <a:tcPr marL="68580" marR="68580" marT="34290" marB="34290"/>
                </a:tc>
                <a:tc>
                  <a:txBody>
                    <a:bodyPr/>
                    <a:lstStyle/>
                    <a:p>
                      <a:pPr marL="0" algn="ctr" defTabSz="914400" rtl="0" eaLnBrk="1" latinLnBrk="0" hangingPunct="1"/>
                      <a:r>
                        <a:rPr lang="en-GB" sz="1800" b="0" kern="1200" dirty="0">
                          <a:solidFill>
                            <a:srgbClr val="0070C0"/>
                          </a:solidFill>
                          <a:latin typeface="Century Gothic" panose="020B0502020202020204" pitchFamily="34" charset="0"/>
                          <a:ea typeface="+mn-ea"/>
                          <a:cs typeface="+mn-cs"/>
                        </a:rPr>
                        <a:t>Full Entitlement</a:t>
                      </a:r>
                    </a:p>
                    <a:p>
                      <a:pPr marL="0" algn="ctr" defTabSz="914400" rtl="0" eaLnBrk="1" latinLnBrk="0" hangingPunct="1"/>
                      <a:r>
                        <a:rPr lang="en-GB" sz="1800" b="0" kern="1200" dirty="0">
                          <a:solidFill>
                            <a:srgbClr val="0070C0"/>
                          </a:solidFill>
                          <a:latin typeface="Century Gothic" panose="020B0502020202020204" pitchFamily="34" charset="0"/>
                          <a:ea typeface="+mn-ea"/>
                          <a:cs typeface="+mn-cs"/>
                        </a:rPr>
                        <a:t>(€100 per each ECTS) </a:t>
                      </a:r>
                    </a:p>
                  </a:txBody>
                  <a:tcPr marL="68580" marR="68580" marT="34290" marB="34290"/>
                </a:tc>
                <a:tc>
                  <a:txBody>
                    <a:bodyPr/>
                    <a:lstStyle/>
                    <a:p>
                      <a:pPr marL="0" algn="ctr" defTabSz="914400" rtl="0" eaLnBrk="1" latinLnBrk="0" hangingPunct="1"/>
                      <a:r>
                        <a:rPr lang="en-GB" sz="1800" b="0" kern="1200" dirty="0">
                          <a:solidFill>
                            <a:srgbClr val="0070C0"/>
                          </a:solidFill>
                          <a:latin typeface="Century Gothic" panose="020B0502020202020204" pitchFamily="34" charset="0"/>
                          <a:ea typeface="+mn-ea"/>
                          <a:cs typeface="+mn-cs"/>
                        </a:rPr>
                        <a:t>30%  (1st payment) after signing of Agreement</a:t>
                      </a:r>
                    </a:p>
                  </a:txBody>
                  <a:tcPr marL="68580" marR="68580" marT="34290" marB="34290"/>
                </a:tc>
                <a:extLst>
                  <a:ext uri="{0D108BD9-81ED-4DB2-BD59-A6C34878D82A}">
                    <a16:rowId xmlns:a16="http://schemas.microsoft.com/office/drawing/2014/main" val="84778030"/>
                  </a:ext>
                </a:extLst>
              </a:tr>
              <a:tr h="434340">
                <a:tc>
                  <a:txBody>
                    <a:bodyPr/>
                    <a:lstStyle/>
                    <a:p>
                      <a:pPr algn="ctr"/>
                      <a:r>
                        <a:rPr lang="en-GB" sz="2400" dirty="0">
                          <a:latin typeface="Century Gothic" panose="020B0502020202020204" pitchFamily="34" charset="0"/>
                        </a:rPr>
                        <a:t>60 ECTS</a:t>
                      </a:r>
                    </a:p>
                  </a:txBody>
                  <a:tcPr marL="68580" marR="68580" marT="34290" marB="34290"/>
                </a:tc>
                <a:tc>
                  <a:txBody>
                    <a:bodyPr/>
                    <a:lstStyle/>
                    <a:p>
                      <a:pPr algn="ctr"/>
                      <a:r>
                        <a:rPr lang="en-GB" sz="2400" dirty="0">
                          <a:latin typeface="Century Gothic" panose="020B0502020202020204" pitchFamily="34" charset="0"/>
                        </a:rPr>
                        <a:t>€ 6,000</a:t>
                      </a:r>
                    </a:p>
                  </a:txBody>
                  <a:tcPr marL="68580" marR="68580" marT="34290" marB="34290"/>
                </a:tc>
                <a:tc>
                  <a:txBody>
                    <a:bodyPr/>
                    <a:lstStyle/>
                    <a:p>
                      <a:pPr algn="ctr"/>
                      <a:r>
                        <a:rPr lang="en-GB" sz="2400" dirty="0">
                          <a:latin typeface="Century Gothic" panose="020B0502020202020204" pitchFamily="34" charset="0"/>
                        </a:rPr>
                        <a:t>€1,800</a:t>
                      </a:r>
                    </a:p>
                  </a:txBody>
                  <a:tcPr marL="68580" marR="68580" marT="34290" marB="34290"/>
                </a:tc>
                <a:extLst>
                  <a:ext uri="{0D108BD9-81ED-4DB2-BD59-A6C34878D82A}">
                    <a16:rowId xmlns:a16="http://schemas.microsoft.com/office/drawing/2014/main" val="2651777866"/>
                  </a:ext>
                </a:extLst>
              </a:tr>
              <a:tr h="434340">
                <a:tc>
                  <a:txBody>
                    <a:bodyPr/>
                    <a:lstStyle/>
                    <a:p>
                      <a:pPr algn="ctr"/>
                      <a:r>
                        <a:rPr lang="en-GB" sz="2400" dirty="0">
                          <a:latin typeface="Century Gothic" panose="020B0502020202020204" pitchFamily="34" charset="0"/>
                        </a:rPr>
                        <a:t>90 ECTS</a:t>
                      </a:r>
                    </a:p>
                  </a:txBody>
                  <a:tcPr marL="68580" marR="68580" marT="34290" marB="34290"/>
                </a:tc>
                <a:tc>
                  <a:txBody>
                    <a:bodyPr/>
                    <a:lstStyle/>
                    <a:p>
                      <a:pPr algn="ctr"/>
                      <a:r>
                        <a:rPr lang="en-GB" sz="2400" dirty="0">
                          <a:latin typeface="Century Gothic" panose="020B0502020202020204" pitchFamily="34" charset="0"/>
                        </a:rPr>
                        <a:t>€ 9,000</a:t>
                      </a:r>
                    </a:p>
                  </a:txBody>
                  <a:tcPr marL="68580" marR="68580" marT="34290" marB="34290"/>
                </a:tc>
                <a:tc>
                  <a:txBody>
                    <a:bodyPr/>
                    <a:lstStyle/>
                    <a:p>
                      <a:pPr algn="ctr"/>
                      <a:r>
                        <a:rPr lang="en-GB" sz="2400" dirty="0">
                          <a:latin typeface="Century Gothic" panose="020B0502020202020204" pitchFamily="34" charset="0"/>
                        </a:rPr>
                        <a:t>€2,700</a:t>
                      </a:r>
                    </a:p>
                  </a:txBody>
                  <a:tcPr marL="68580" marR="68580" marT="34290" marB="34290"/>
                </a:tc>
                <a:extLst>
                  <a:ext uri="{0D108BD9-81ED-4DB2-BD59-A6C34878D82A}">
                    <a16:rowId xmlns:a16="http://schemas.microsoft.com/office/drawing/2014/main" val="1802680117"/>
                  </a:ext>
                </a:extLst>
              </a:tr>
              <a:tr h="589487">
                <a:tc>
                  <a:txBody>
                    <a:bodyPr/>
                    <a:lstStyle/>
                    <a:p>
                      <a:pPr algn="ctr"/>
                      <a:r>
                        <a:rPr lang="en-GB" sz="2400" dirty="0">
                          <a:latin typeface="Century Gothic" panose="020B0502020202020204" pitchFamily="34" charset="0"/>
                        </a:rPr>
                        <a:t>120 ECTS</a:t>
                      </a:r>
                    </a:p>
                  </a:txBody>
                  <a:tcPr marL="68580" marR="68580" marT="34290" marB="34290"/>
                </a:tc>
                <a:tc>
                  <a:txBody>
                    <a:bodyPr/>
                    <a:lstStyle/>
                    <a:p>
                      <a:pPr algn="ctr"/>
                      <a:r>
                        <a:rPr lang="en-GB" sz="2400" dirty="0">
                          <a:latin typeface="Century Gothic" panose="020B0502020202020204" pitchFamily="34" charset="0"/>
                        </a:rPr>
                        <a:t>€12,000</a:t>
                      </a:r>
                    </a:p>
                  </a:txBody>
                  <a:tcPr marL="68580" marR="68580" marT="34290" marB="34290"/>
                </a:tc>
                <a:tc>
                  <a:txBody>
                    <a:bodyPr/>
                    <a:lstStyle/>
                    <a:p>
                      <a:pPr algn="ctr"/>
                      <a:r>
                        <a:rPr lang="en-GB" sz="2400" dirty="0">
                          <a:latin typeface="Century Gothic" panose="020B0502020202020204" pitchFamily="34" charset="0"/>
                        </a:rPr>
                        <a:t>€3,600</a:t>
                      </a:r>
                    </a:p>
                  </a:txBody>
                  <a:tcPr marL="68580" marR="68580" marT="34290" marB="34290"/>
                </a:tc>
                <a:extLst>
                  <a:ext uri="{0D108BD9-81ED-4DB2-BD59-A6C34878D82A}">
                    <a16:rowId xmlns:a16="http://schemas.microsoft.com/office/drawing/2014/main" val="4207996128"/>
                  </a:ext>
                </a:extLst>
              </a:tr>
            </a:tbl>
          </a:graphicData>
        </a:graphic>
      </p:graphicFrame>
      <p:sp>
        <p:nvSpPr>
          <p:cNvPr id="5" name="TextBox 4">
            <a:extLst>
              <a:ext uri="{FF2B5EF4-FFF2-40B4-BE49-F238E27FC236}">
                <a16:creationId xmlns:a16="http://schemas.microsoft.com/office/drawing/2014/main" id="{D1FF966A-ADAD-4288-8A60-3E909FD4CE69}"/>
              </a:ext>
            </a:extLst>
          </p:cNvPr>
          <p:cNvSpPr txBox="1"/>
          <p:nvPr/>
        </p:nvSpPr>
        <p:spPr>
          <a:xfrm>
            <a:off x="1646983" y="1328466"/>
            <a:ext cx="4573758" cy="300082"/>
          </a:xfrm>
          <a:prstGeom prst="rect">
            <a:avLst/>
          </a:prstGeom>
          <a:solidFill>
            <a:schemeClr val="accent1"/>
          </a:solidFill>
          <a:ln>
            <a:solidFill>
              <a:srgbClr val="92D050"/>
            </a:solidFill>
          </a:ln>
        </p:spPr>
        <p:txBody>
          <a:bodyPr wrap="square">
            <a:spAutoFit/>
          </a:bodyPr>
          <a:lstStyle/>
          <a:p>
            <a:pPr marL="0" indent="0" algn="ctr">
              <a:spcBef>
                <a:spcPts val="450"/>
              </a:spcBef>
              <a:buNone/>
            </a:pPr>
            <a:r>
              <a:rPr lang="en-GB" sz="1350" b="1" dirty="0">
                <a:solidFill>
                  <a:srgbClr val="0070C0"/>
                </a:solidFill>
                <a:latin typeface="Century Gothic" panose="020B0502020202020204" pitchFamily="34" charset="0"/>
              </a:rPr>
              <a:t>TABLE 2: EXAMPLES OF GRANTS</a:t>
            </a:r>
          </a:p>
        </p:txBody>
      </p:sp>
    </p:spTree>
    <p:extLst>
      <p:ext uri="{BB962C8B-B14F-4D97-AF65-F5344CB8AC3E}">
        <p14:creationId xmlns:p14="http://schemas.microsoft.com/office/powerpoint/2010/main" val="1401949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2FC4699-2A68-4FF6-BBCE-FE4503625F67}"/>
              </a:ext>
            </a:extLst>
          </p:cNvPr>
          <p:cNvSpPr txBox="1"/>
          <p:nvPr/>
        </p:nvSpPr>
        <p:spPr>
          <a:xfrm>
            <a:off x="684774" y="4586390"/>
            <a:ext cx="7475220" cy="994410"/>
          </a:xfrm>
        </p:spPr>
        <p:txBody>
          <a:bodyPr vert="horz" lIns="68580" tIns="34290" rIns="68580" bIns="34290" rtlCol="0" anchor="b">
            <a:normAutofit/>
          </a:bodyPr>
          <a:lstStyle/>
          <a:p>
            <a:pPr algn="ctr" defTabSz="685800">
              <a:lnSpc>
                <a:spcPct val="85000"/>
              </a:lnSpc>
              <a:spcBef>
                <a:spcPct val="0"/>
              </a:spcBef>
              <a:spcAft>
                <a:spcPts val="450"/>
              </a:spcAft>
            </a:pPr>
            <a:r>
              <a:rPr lang="en-US" sz="4575" b="1" cap="all" dirty="0">
                <a:solidFill>
                  <a:schemeClr val="accent1"/>
                </a:solidFill>
                <a:latin typeface="+mj-lt"/>
                <a:ea typeface="+mj-ea"/>
                <a:cs typeface="+mj-cs"/>
              </a:rPr>
              <a:t>ADDITIONAL ALLOWANCES</a:t>
            </a:r>
          </a:p>
        </p:txBody>
      </p:sp>
      <p:graphicFrame>
        <p:nvGraphicFramePr>
          <p:cNvPr id="4" name="Table 3">
            <a:extLst>
              <a:ext uri="{FF2B5EF4-FFF2-40B4-BE49-F238E27FC236}">
                <a16:creationId xmlns:a16="http://schemas.microsoft.com/office/drawing/2014/main" id="{73A93BB9-B982-49F2-A3E8-DD0F651420ED}"/>
              </a:ext>
            </a:extLst>
          </p:cNvPr>
          <p:cNvGraphicFramePr>
            <a:graphicFrameLocks noGrp="1"/>
          </p:cNvGraphicFramePr>
          <p:nvPr>
            <p:extLst>
              <p:ext uri="{D42A27DB-BD31-4B8C-83A1-F6EECF244321}">
                <p14:modId xmlns:p14="http://schemas.microsoft.com/office/powerpoint/2010/main" val="3465271476"/>
              </p:ext>
            </p:extLst>
          </p:nvPr>
        </p:nvGraphicFramePr>
        <p:xfrm>
          <a:off x="198120" y="1049655"/>
          <a:ext cx="8778241" cy="5342755"/>
        </p:xfrm>
        <a:graphic>
          <a:graphicData uri="http://schemas.openxmlformats.org/drawingml/2006/table">
            <a:tbl>
              <a:tblPr firstRow="1" firstCol="1" bandRow="1">
                <a:tableStyleId>{5C22544A-7EE6-4342-B048-85BDC9FD1C3A}</a:tableStyleId>
              </a:tblPr>
              <a:tblGrid>
                <a:gridCol w="1612748">
                  <a:extLst>
                    <a:ext uri="{9D8B030D-6E8A-4147-A177-3AD203B41FA5}">
                      <a16:colId xmlns:a16="http://schemas.microsoft.com/office/drawing/2014/main" val="1467116144"/>
                    </a:ext>
                  </a:extLst>
                </a:gridCol>
                <a:gridCol w="3129865">
                  <a:extLst>
                    <a:ext uri="{9D8B030D-6E8A-4147-A177-3AD203B41FA5}">
                      <a16:colId xmlns:a16="http://schemas.microsoft.com/office/drawing/2014/main" val="1452569269"/>
                    </a:ext>
                  </a:extLst>
                </a:gridCol>
                <a:gridCol w="4035628">
                  <a:extLst>
                    <a:ext uri="{9D8B030D-6E8A-4147-A177-3AD203B41FA5}">
                      <a16:colId xmlns:a16="http://schemas.microsoft.com/office/drawing/2014/main" val="428908599"/>
                    </a:ext>
                  </a:extLst>
                </a:gridCol>
              </a:tblGrid>
              <a:tr h="331186">
                <a:tc gridSpan="3">
                  <a:txBody>
                    <a:bodyPr/>
                    <a:lstStyle/>
                    <a:p>
                      <a:pPr algn="just">
                        <a:lnSpc>
                          <a:spcPct val="107000"/>
                        </a:lnSpc>
                        <a:spcAft>
                          <a:spcPts val="80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850111958"/>
                  </a:ext>
                </a:extLst>
              </a:tr>
              <a:tr h="394255">
                <a:tc>
                  <a:txBody>
                    <a:bodyPr/>
                    <a:lstStyle/>
                    <a:p>
                      <a:pPr algn="just">
                        <a:lnSpc>
                          <a:spcPct val="107000"/>
                        </a:lnSpc>
                        <a:spcAft>
                          <a:spcPts val="800"/>
                        </a:spcAft>
                      </a:pPr>
                      <a:r>
                        <a:rPr lang="en-GB" sz="1500">
                          <a:effectLst/>
                        </a:rPr>
                        <a:t>Type of Allowance</a:t>
                      </a:r>
                      <a:endParaRPr lang="en-GB" sz="1500">
                        <a:effectLst/>
                        <a:latin typeface="Calibri" panose="020F0502020204030204" pitchFamily="34" charset="0"/>
                        <a:ea typeface="Calibri" panose="020F0502020204030204" pitchFamily="34" charset="0"/>
                        <a:cs typeface="Times New Roman" panose="02020603050405020304" pitchFamily="18" charset="0"/>
                      </a:endParaRPr>
                    </a:p>
                  </a:txBody>
                  <a:tcPr marL="57239" marR="57239" marT="0" marB="0"/>
                </a:tc>
                <a:tc>
                  <a:txBody>
                    <a:bodyPr/>
                    <a:lstStyle/>
                    <a:p>
                      <a:pPr algn="just">
                        <a:lnSpc>
                          <a:spcPct val="107000"/>
                        </a:lnSpc>
                        <a:spcAft>
                          <a:spcPts val="800"/>
                        </a:spcAft>
                      </a:pPr>
                      <a:r>
                        <a:rPr lang="en-GB" sz="1500" spc="-10">
                          <a:effectLst/>
                        </a:rPr>
                        <a:t>Modality</a:t>
                      </a:r>
                      <a:endParaRPr lang="en-GB" sz="1500">
                        <a:effectLst/>
                        <a:latin typeface="Calibri" panose="020F0502020204030204" pitchFamily="34" charset="0"/>
                        <a:ea typeface="Calibri" panose="020F0502020204030204" pitchFamily="34" charset="0"/>
                        <a:cs typeface="Times New Roman" panose="02020603050405020304" pitchFamily="18" charset="0"/>
                      </a:endParaRPr>
                    </a:p>
                  </a:txBody>
                  <a:tcPr marL="57239" marR="57239" marT="0" marB="0"/>
                </a:tc>
                <a:tc>
                  <a:txBody>
                    <a:bodyPr/>
                    <a:lstStyle/>
                    <a:p>
                      <a:pPr algn="just">
                        <a:lnSpc>
                          <a:spcPct val="107000"/>
                        </a:lnSpc>
                        <a:spcAft>
                          <a:spcPts val="800"/>
                        </a:spcAft>
                      </a:pPr>
                      <a:r>
                        <a:rPr lang="en-GB" sz="1500" spc="-10">
                          <a:effectLst/>
                        </a:rPr>
                        <a:t>What Triggers the Allowance</a:t>
                      </a:r>
                      <a:endParaRPr lang="en-GB" sz="1500">
                        <a:effectLst/>
                        <a:latin typeface="Calibri" panose="020F0502020204030204" pitchFamily="34" charset="0"/>
                        <a:ea typeface="Calibri" panose="020F0502020204030204" pitchFamily="34" charset="0"/>
                        <a:cs typeface="Times New Roman" panose="02020603050405020304" pitchFamily="18" charset="0"/>
                      </a:endParaRPr>
                    </a:p>
                  </a:txBody>
                  <a:tcPr marL="57239" marR="57239" marT="0" marB="0"/>
                </a:tc>
                <a:extLst>
                  <a:ext uri="{0D108BD9-81ED-4DB2-BD59-A6C34878D82A}">
                    <a16:rowId xmlns:a16="http://schemas.microsoft.com/office/drawing/2014/main" val="1809686709"/>
                  </a:ext>
                </a:extLst>
              </a:tr>
              <a:tr h="768417">
                <a:tc rowSpan="3">
                  <a:txBody>
                    <a:bodyPr/>
                    <a:lstStyle/>
                    <a:p>
                      <a:pPr marL="68580" marR="94615" algn="just">
                        <a:lnSpc>
                          <a:spcPct val="90000"/>
                        </a:lnSpc>
                        <a:spcBef>
                          <a:spcPts val="1065"/>
                        </a:spcBef>
                        <a:spcAft>
                          <a:spcPts val="0"/>
                        </a:spcAft>
                      </a:pPr>
                      <a:r>
                        <a:rPr lang="en-US" sz="1500">
                          <a:effectLst/>
                        </a:rPr>
                        <a:t>Study Abroad Allowance</a:t>
                      </a:r>
                      <a:endParaRPr lang="en-GB" sz="1500">
                        <a:effectLst/>
                        <a:latin typeface="Maison Mono"/>
                        <a:ea typeface="Maison Mono"/>
                        <a:cs typeface="Maison Mono"/>
                      </a:endParaRPr>
                    </a:p>
                  </a:txBody>
                  <a:tcPr marL="68580" marR="68580" marT="34290" marB="34290"/>
                </a:tc>
                <a:tc>
                  <a:txBody>
                    <a:bodyPr/>
                    <a:lstStyle/>
                    <a:p>
                      <a:pPr marL="67945" algn="just">
                        <a:lnSpc>
                          <a:spcPct val="90000"/>
                        </a:lnSpc>
                        <a:spcBef>
                          <a:spcPts val="650"/>
                        </a:spcBef>
                        <a:spcAft>
                          <a:spcPts val="0"/>
                        </a:spcAft>
                      </a:pPr>
                      <a:r>
                        <a:rPr lang="en-US" sz="1500" dirty="0">
                          <a:effectLst/>
                        </a:rPr>
                        <a:t>Full Time (Physical Abroad on Campus)</a:t>
                      </a:r>
                      <a:endParaRPr lang="en-GB" sz="1500" dirty="0">
                        <a:effectLst/>
                        <a:latin typeface="Maison Mono"/>
                        <a:ea typeface="Maison Mono"/>
                        <a:cs typeface="Maison Mono"/>
                      </a:endParaRPr>
                    </a:p>
                  </a:txBody>
                  <a:tcPr marL="57239" marR="57239" marT="0" marB="0" anchor="ctr" anchorCtr="1"/>
                </a:tc>
                <a:tc>
                  <a:txBody>
                    <a:bodyPr/>
                    <a:lstStyle/>
                    <a:p>
                      <a:pPr marL="67945" algn="just">
                        <a:lnSpc>
                          <a:spcPct val="90000"/>
                        </a:lnSpc>
                        <a:spcBef>
                          <a:spcPts val="650"/>
                        </a:spcBef>
                        <a:spcAft>
                          <a:spcPts val="0"/>
                        </a:spcAft>
                      </a:pPr>
                      <a:r>
                        <a:rPr lang="en-US" sz="1500" dirty="0">
                          <a:effectLst/>
                        </a:rPr>
                        <a:t>For Full time studies abroad on campus </a:t>
                      </a:r>
                      <a:r>
                        <a:rPr lang="en-US" sz="1500" dirty="0">
                          <a:solidFill>
                            <a:srgbClr val="FF0000"/>
                          </a:solidFill>
                          <a:effectLst/>
                        </a:rPr>
                        <a:t>€4,000 per annum</a:t>
                      </a:r>
                      <a:endParaRPr lang="en-GB" sz="1500" dirty="0">
                        <a:solidFill>
                          <a:srgbClr val="FF0000"/>
                        </a:solidFill>
                        <a:effectLst/>
                      </a:endParaRPr>
                    </a:p>
                    <a:p>
                      <a:pPr algn="just">
                        <a:lnSpc>
                          <a:spcPct val="107000"/>
                        </a:lnSpc>
                        <a:spcAft>
                          <a:spcPts val="800"/>
                        </a:spcAft>
                      </a:pPr>
                      <a:r>
                        <a:rPr lang="en-US" sz="1500" dirty="0">
                          <a:effectLst/>
                        </a:rPr>
                        <a:t> </a:t>
                      </a: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7239" marR="57239" marT="0" marB="0" anchor="ctr" anchorCtr="1"/>
                </a:tc>
                <a:extLst>
                  <a:ext uri="{0D108BD9-81ED-4DB2-BD59-A6C34878D82A}">
                    <a16:rowId xmlns:a16="http://schemas.microsoft.com/office/drawing/2014/main" val="2247981050"/>
                  </a:ext>
                </a:extLst>
              </a:tr>
              <a:tr h="1718619">
                <a:tc vMerge="1">
                  <a:txBody>
                    <a:bodyPr/>
                    <a:lstStyle/>
                    <a:p>
                      <a:endParaRPr lang="en-GB"/>
                    </a:p>
                  </a:txBody>
                  <a:tcPr/>
                </a:tc>
                <a:tc>
                  <a:txBody>
                    <a:bodyPr/>
                    <a:lstStyle/>
                    <a:p>
                      <a:pPr marL="67945" algn="just">
                        <a:lnSpc>
                          <a:spcPct val="90000"/>
                        </a:lnSpc>
                        <a:spcBef>
                          <a:spcPts val="650"/>
                        </a:spcBef>
                        <a:spcAft>
                          <a:spcPts val="0"/>
                        </a:spcAft>
                      </a:pPr>
                      <a:endParaRPr lang="en-US" sz="1500" dirty="0">
                        <a:effectLst/>
                      </a:endParaRPr>
                    </a:p>
                    <a:p>
                      <a:pPr marL="67945" algn="just">
                        <a:lnSpc>
                          <a:spcPct val="90000"/>
                        </a:lnSpc>
                        <a:spcBef>
                          <a:spcPts val="650"/>
                        </a:spcBef>
                        <a:spcAft>
                          <a:spcPts val="0"/>
                        </a:spcAft>
                      </a:pPr>
                      <a:r>
                        <a:rPr lang="en-US" sz="1500" dirty="0">
                          <a:effectLst/>
                        </a:rPr>
                        <a:t>Joint full time </a:t>
                      </a:r>
                      <a:r>
                        <a:rPr lang="en-US" sz="1500" dirty="0" err="1">
                          <a:effectLst/>
                        </a:rPr>
                        <a:t>programmes</a:t>
                      </a:r>
                      <a:r>
                        <a:rPr lang="en-US" sz="1500" dirty="0">
                          <a:effectLst/>
                        </a:rPr>
                        <a:t> where one of the institutions is in Malta and the other is a recognized foreign institution</a:t>
                      </a:r>
                      <a:endParaRPr lang="en-GB" sz="1500" dirty="0">
                        <a:effectLst/>
                      </a:endParaRPr>
                    </a:p>
                    <a:p>
                      <a:pPr marL="67945" algn="just">
                        <a:lnSpc>
                          <a:spcPct val="90000"/>
                        </a:lnSpc>
                        <a:spcBef>
                          <a:spcPts val="650"/>
                        </a:spcBef>
                        <a:spcAft>
                          <a:spcPts val="0"/>
                        </a:spcAft>
                      </a:pPr>
                      <a:r>
                        <a:rPr lang="en-US" sz="1500" dirty="0">
                          <a:effectLst/>
                        </a:rPr>
                        <a:t> Part-Time/Distance/Blended</a:t>
                      </a:r>
                      <a:endParaRPr lang="en-GB" sz="1500" dirty="0">
                        <a:effectLst/>
                        <a:latin typeface="Maison Mono"/>
                        <a:ea typeface="Maison Mono"/>
                        <a:cs typeface="Maison Mono"/>
                      </a:endParaRPr>
                    </a:p>
                  </a:txBody>
                  <a:tcPr marL="57239" marR="57239" marT="0" marB="0" anchor="ctr" anchorCtr="1"/>
                </a:tc>
                <a:tc>
                  <a:txBody>
                    <a:bodyPr/>
                    <a:lstStyle/>
                    <a:p>
                      <a:pPr marL="67945" algn="just">
                        <a:lnSpc>
                          <a:spcPct val="90000"/>
                        </a:lnSpc>
                        <a:spcBef>
                          <a:spcPts val="650"/>
                        </a:spcBef>
                        <a:spcAft>
                          <a:spcPts val="0"/>
                        </a:spcAft>
                      </a:pPr>
                      <a:r>
                        <a:rPr lang="en-US" sz="1500" dirty="0">
                          <a:effectLst/>
                        </a:rPr>
                        <a:t>For visits of </a:t>
                      </a:r>
                      <a:r>
                        <a:rPr lang="en-US" sz="1500" dirty="0">
                          <a:solidFill>
                            <a:srgbClr val="FF0000"/>
                          </a:solidFill>
                          <a:effectLst/>
                        </a:rPr>
                        <a:t>one month or longer</a:t>
                      </a:r>
                      <a:r>
                        <a:rPr lang="en-US" sz="1500" dirty="0">
                          <a:effectLst/>
                        </a:rPr>
                        <a:t>, the allowance</a:t>
                      </a:r>
                      <a:r>
                        <a:rPr lang="en-US" sz="1500" spc="-50" dirty="0">
                          <a:effectLst/>
                        </a:rPr>
                        <a:t> </a:t>
                      </a:r>
                      <a:r>
                        <a:rPr lang="en-US" sz="1500" dirty="0">
                          <a:effectLst/>
                        </a:rPr>
                        <a:t>will</a:t>
                      </a:r>
                      <a:r>
                        <a:rPr lang="en-US" sz="1500" spc="-50" dirty="0">
                          <a:effectLst/>
                        </a:rPr>
                        <a:t> </a:t>
                      </a:r>
                      <a:r>
                        <a:rPr lang="en-US" sz="1500" dirty="0">
                          <a:effectLst/>
                        </a:rPr>
                        <a:t>be</a:t>
                      </a:r>
                      <a:r>
                        <a:rPr lang="en-US" sz="1500" spc="-50" dirty="0">
                          <a:effectLst/>
                        </a:rPr>
                        <a:t> </a:t>
                      </a:r>
                      <a:r>
                        <a:rPr lang="en-US" sz="1500" dirty="0">
                          <a:effectLst/>
                        </a:rPr>
                        <a:t>calculated</a:t>
                      </a:r>
                      <a:r>
                        <a:rPr lang="en-US" sz="1500" spc="-50" dirty="0">
                          <a:effectLst/>
                        </a:rPr>
                        <a:t> </a:t>
                      </a:r>
                      <a:r>
                        <a:rPr lang="en-US" sz="1500" dirty="0">
                          <a:solidFill>
                            <a:srgbClr val="FF0000"/>
                          </a:solidFill>
                          <a:effectLst/>
                        </a:rPr>
                        <a:t>pro-rata </a:t>
                      </a:r>
                      <a:r>
                        <a:rPr lang="en-US" sz="1500" spc="-10" dirty="0">
                          <a:solidFill>
                            <a:srgbClr val="FF0000"/>
                          </a:solidFill>
                          <a:effectLst/>
                        </a:rPr>
                        <a:t>up to not more than €4,000 per annum</a:t>
                      </a:r>
                      <a:endParaRPr lang="en-GB" sz="1500" dirty="0">
                        <a:solidFill>
                          <a:srgbClr val="FF0000"/>
                        </a:solidFill>
                        <a:effectLst/>
                      </a:endParaRPr>
                    </a:p>
                    <a:p>
                      <a:pPr algn="just">
                        <a:lnSpc>
                          <a:spcPct val="107000"/>
                        </a:lnSpc>
                        <a:spcAft>
                          <a:spcPts val="800"/>
                        </a:spcAft>
                      </a:pPr>
                      <a:r>
                        <a:rPr lang="en-US" sz="1500" dirty="0">
                          <a:effectLst/>
                        </a:rPr>
                        <a:t> </a:t>
                      </a: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7239" marR="57239" marT="0" marB="0" anchor="ctr" anchorCtr="1"/>
                </a:tc>
                <a:extLst>
                  <a:ext uri="{0D108BD9-81ED-4DB2-BD59-A6C34878D82A}">
                    <a16:rowId xmlns:a16="http://schemas.microsoft.com/office/drawing/2014/main" val="4022650388"/>
                  </a:ext>
                </a:extLst>
              </a:tr>
              <a:tr h="1579659">
                <a:tc vMerge="1">
                  <a:txBody>
                    <a:bodyPr/>
                    <a:lstStyle/>
                    <a:p>
                      <a:endParaRPr lang="en-GB"/>
                    </a:p>
                  </a:txBody>
                  <a:tcPr/>
                </a:tc>
                <a:tc>
                  <a:txBody>
                    <a:bodyPr/>
                    <a:lstStyle/>
                    <a:p>
                      <a:pPr marL="67945" algn="just">
                        <a:lnSpc>
                          <a:spcPct val="90000"/>
                        </a:lnSpc>
                        <a:spcBef>
                          <a:spcPts val="650"/>
                        </a:spcBef>
                        <a:spcAft>
                          <a:spcPts val="0"/>
                        </a:spcAft>
                      </a:pPr>
                      <a:r>
                        <a:rPr lang="en-US" sz="1500" dirty="0">
                          <a:effectLst/>
                        </a:rPr>
                        <a:t>Joint full time </a:t>
                      </a:r>
                      <a:r>
                        <a:rPr lang="en-US" sz="1500" dirty="0" err="1">
                          <a:effectLst/>
                        </a:rPr>
                        <a:t>programmes</a:t>
                      </a:r>
                      <a:r>
                        <a:rPr lang="en-US" sz="1500" dirty="0">
                          <a:effectLst/>
                        </a:rPr>
                        <a:t> where one of the institutions is in Malta and the other is a recognized foreign institution</a:t>
                      </a:r>
                      <a:endParaRPr lang="en-GB" sz="1500" dirty="0">
                        <a:effectLst/>
                      </a:endParaRPr>
                    </a:p>
                    <a:p>
                      <a:pPr marL="67945" algn="just">
                        <a:lnSpc>
                          <a:spcPct val="90000"/>
                        </a:lnSpc>
                        <a:spcBef>
                          <a:spcPts val="650"/>
                        </a:spcBef>
                        <a:spcAft>
                          <a:spcPts val="0"/>
                        </a:spcAft>
                      </a:pPr>
                      <a:r>
                        <a:rPr lang="en-US" sz="1500" dirty="0">
                          <a:effectLst/>
                        </a:rPr>
                        <a:t> Part-Time/Distance/Blended</a:t>
                      </a:r>
                      <a:endParaRPr lang="en-GB" sz="1500" dirty="0">
                        <a:effectLst/>
                        <a:latin typeface="Maison Mono"/>
                        <a:ea typeface="Maison Mono"/>
                        <a:cs typeface="Maison Mono"/>
                      </a:endParaRPr>
                    </a:p>
                  </a:txBody>
                  <a:tcPr marL="57239" marR="57239" marT="0" marB="0" anchor="ctr" anchorCtr="1"/>
                </a:tc>
                <a:tc>
                  <a:txBody>
                    <a:bodyPr/>
                    <a:lstStyle/>
                    <a:p>
                      <a:pPr marL="67945" marR="286385" algn="just">
                        <a:lnSpc>
                          <a:spcPct val="90000"/>
                        </a:lnSpc>
                        <a:spcBef>
                          <a:spcPts val="860"/>
                        </a:spcBef>
                        <a:spcAft>
                          <a:spcPts val="0"/>
                        </a:spcAft>
                      </a:pPr>
                      <a:r>
                        <a:rPr lang="en-US" sz="1500" dirty="0">
                          <a:effectLst/>
                        </a:rPr>
                        <a:t>For</a:t>
                      </a:r>
                      <a:r>
                        <a:rPr lang="en-US" sz="1500" spc="-30" dirty="0">
                          <a:effectLst/>
                        </a:rPr>
                        <a:t> </a:t>
                      </a:r>
                      <a:r>
                        <a:rPr lang="en-US" sz="1500" dirty="0">
                          <a:effectLst/>
                        </a:rPr>
                        <a:t>visits</a:t>
                      </a:r>
                      <a:r>
                        <a:rPr lang="en-US" sz="1500" spc="-30" dirty="0">
                          <a:effectLst/>
                        </a:rPr>
                        <a:t> </a:t>
                      </a:r>
                      <a:r>
                        <a:rPr lang="en-US" sz="1500" dirty="0">
                          <a:effectLst/>
                        </a:rPr>
                        <a:t>of</a:t>
                      </a:r>
                      <a:r>
                        <a:rPr lang="en-US" sz="1500" spc="-30" dirty="0">
                          <a:effectLst/>
                        </a:rPr>
                        <a:t> </a:t>
                      </a:r>
                      <a:r>
                        <a:rPr lang="en-US" sz="1500" dirty="0">
                          <a:solidFill>
                            <a:srgbClr val="FF0000"/>
                          </a:solidFill>
                          <a:effectLst/>
                        </a:rPr>
                        <a:t>less</a:t>
                      </a:r>
                      <a:r>
                        <a:rPr lang="en-US" sz="1500" spc="-30" dirty="0">
                          <a:solidFill>
                            <a:srgbClr val="FF0000"/>
                          </a:solidFill>
                          <a:effectLst/>
                        </a:rPr>
                        <a:t> </a:t>
                      </a:r>
                      <a:r>
                        <a:rPr lang="en-US" sz="1500" dirty="0">
                          <a:solidFill>
                            <a:srgbClr val="FF0000"/>
                          </a:solidFill>
                          <a:effectLst/>
                        </a:rPr>
                        <a:t>than</a:t>
                      </a:r>
                      <a:r>
                        <a:rPr lang="en-US" sz="1500" spc="-30" dirty="0">
                          <a:solidFill>
                            <a:srgbClr val="FF0000"/>
                          </a:solidFill>
                          <a:effectLst/>
                        </a:rPr>
                        <a:t> </a:t>
                      </a:r>
                      <a:r>
                        <a:rPr lang="en-US" sz="1500" dirty="0">
                          <a:solidFill>
                            <a:srgbClr val="FF0000"/>
                          </a:solidFill>
                          <a:effectLst/>
                        </a:rPr>
                        <a:t>one</a:t>
                      </a:r>
                      <a:r>
                        <a:rPr lang="en-US" sz="1500" spc="-30" dirty="0">
                          <a:solidFill>
                            <a:srgbClr val="FF0000"/>
                          </a:solidFill>
                          <a:effectLst/>
                        </a:rPr>
                        <a:t> </a:t>
                      </a:r>
                      <a:r>
                        <a:rPr lang="en-US" sz="1500" dirty="0">
                          <a:solidFill>
                            <a:srgbClr val="FF0000"/>
                          </a:solidFill>
                          <a:effectLst/>
                        </a:rPr>
                        <a:t>month</a:t>
                      </a:r>
                      <a:r>
                        <a:rPr lang="en-US" sz="1500" dirty="0">
                          <a:effectLst/>
                        </a:rPr>
                        <a:t>, then</a:t>
                      </a:r>
                      <a:r>
                        <a:rPr lang="en-US" sz="1500" spc="-10" dirty="0">
                          <a:effectLst/>
                        </a:rPr>
                        <a:t> </a:t>
                      </a:r>
                      <a:r>
                        <a:rPr lang="en-US" sz="1500" dirty="0">
                          <a:effectLst/>
                        </a:rPr>
                        <a:t>the €200 per visit will </a:t>
                      </a:r>
                      <a:r>
                        <a:rPr lang="en-US" sz="1500" spc="-10" dirty="0">
                          <a:effectLst/>
                        </a:rPr>
                        <a:t>apply </a:t>
                      </a:r>
                      <a:r>
                        <a:rPr lang="en-US" sz="1500" spc="-10" dirty="0">
                          <a:solidFill>
                            <a:srgbClr val="FF0000"/>
                          </a:solidFill>
                          <a:effectLst/>
                        </a:rPr>
                        <a:t>up to not more than €2400 per annum</a:t>
                      </a:r>
                      <a:endParaRPr lang="en-GB" sz="1500" dirty="0">
                        <a:solidFill>
                          <a:srgbClr val="FF0000"/>
                        </a:solidFill>
                        <a:effectLst/>
                        <a:latin typeface="Maison Mono"/>
                        <a:ea typeface="Maison Mono"/>
                        <a:cs typeface="Maison Mono"/>
                      </a:endParaRPr>
                    </a:p>
                  </a:txBody>
                  <a:tcPr marL="57239" marR="57239" marT="0" marB="0" anchor="ctr" anchorCtr="1"/>
                </a:tc>
                <a:extLst>
                  <a:ext uri="{0D108BD9-81ED-4DB2-BD59-A6C34878D82A}">
                    <a16:rowId xmlns:a16="http://schemas.microsoft.com/office/drawing/2014/main" val="4020670381"/>
                  </a:ext>
                </a:extLst>
              </a:tr>
              <a:tr h="550619">
                <a:tc>
                  <a:txBody>
                    <a:bodyPr/>
                    <a:lstStyle/>
                    <a:p>
                      <a:pPr marL="68580" marR="94615" algn="just">
                        <a:lnSpc>
                          <a:spcPct val="90000"/>
                        </a:lnSpc>
                        <a:spcBef>
                          <a:spcPts val="1065"/>
                        </a:spcBef>
                        <a:spcAft>
                          <a:spcPts val="0"/>
                        </a:spcAft>
                      </a:pPr>
                      <a:r>
                        <a:rPr lang="en-US" sz="1500">
                          <a:effectLst/>
                        </a:rPr>
                        <a:t>Persons with Disability</a:t>
                      </a:r>
                      <a:r>
                        <a:rPr lang="en-US" sz="1500" spc="-95">
                          <a:effectLst/>
                        </a:rPr>
                        <a:t> </a:t>
                      </a:r>
                      <a:endParaRPr lang="en-GB" sz="1500">
                        <a:effectLst/>
                        <a:latin typeface="Maison Mono"/>
                        <a:ea typeface="Maison Mono"/>
                        <a:cs typeface="Maison Mono"/>
                      </a:endParaRPr>
                    </a:p>
                  </a:txBody>
                  <a:tcPr marL="57239" marR="57239" marT="0" marB="0"/>
                </a:tc>
                <a:tc>
                  <a:txBody>
                    <a:bodyPr/>
                    <a:lstStyle/>
                    <a:p>
                      <a:pPr marL="67945" algn="ctr">
                        <a:lnSpc>
                          <a:spcPct val="90000"/>
                        </a:lnSpc>
                        <a:spcBef>
                          <a:spcPts val="650"/>
                        </a:spcBef>
                        <a:spcAft>
                          <a:spcPts val="0"/>
                        </a:spcAft>
                      </a:pPr>
                      <a:r>
                        <a:rPr lang="en-US" sz="1500" dirty="0">
                          <a:effectLst/>
                        </a:rPr>
                        <a:t>Fulltime/Part-Time/Distance/Blended</a:t>
                      </a:r>
                      <a:endParaRPr lang="en-GB" sz="1500" dirty="0">
                        <a:effectLst/>
                        <a:latin typeface="Maison Mono"/>
                        <a:ea typeface="Maison Mono"/>
                        <a:cs typeface="Maison Mono"/>
                      </a:endParaRPr>
                    </a:p>
                  </a:txBody>
                  <a:tcPr marL="57239" marR="57239" marT="0" marB="0" anchor="ctr" anchorCtr="1"/>
                </a:tc>
                <a:tc>
                  <a:txBody>
                    <a:bodyPr/>
                    <a:lstStyle/>
                    <a:p>
                      <a:pPr marL="67945" algn="just">
                        <a:spcBef>
                          <a:spcPts val="130"/>
                        </a:spcBef>
                        <a:spcAft>
                          <a:spcPts val="0"/>
                        </a:spcAft>
                      </a:pPr>
                      <a:r>
                        <a:rPr lang="en-US" sz="1500" dirty="0">
                          <a:solidFill>
                            <a:srgbClr val="FF0000"/>
                          </a:solidFill>
                          <a:effectLst/>
                        </a:rPr>
                        <a:t>€2,000 </a:t>
                      </a:r>
                      <a:r>
                        <a:rPr lang="en-US" sz="1500" spc="-20" dirty="0">
                          <a:solidFill>
                            <a:srgbClr val="FF0000"/>
                          </a:solidFill>
                          <a:effectLst/>
                        </a:rPr>
                        <a:t>p.a</a:t>
                      </a:r>
                      <a:r>
                        <a:rPr lang="en-US" sz="1500" spc="-20" dirty="0">
                          <a:effectLst/>
                        </a:rPr>
                        <a:t>.</a:t>
                      </a:r>
                      <a:endParaRPr lang="en-GB" sz="1500" dirty="0">
                        <a:effectLst/>
                      </a:endParaRPr>
                    </a:p>
                    <a:p>
                      <a:pPr algn="just">
                        <a:lnSpc>
                          <a:spcPct val="107000"/>
                        </a:lnSpc>
                        <a:spcAft>
                          <a:spcPts val="800"/>
                        </a:spcAft>
                      </a:pPr>
                      <a:r>
                        <a:rPr lang="en-US" sz="1500" dirty="0">
                          <a:effectLst/>
                        </a:rPr>
                        <a:t> </a:t>
                      </a: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7239" marR="57239" marT="0" marB="0" anchor="ctr" anchorCtr="1"/>
                </a:tc>
                <a:extLst>
                  <a:ext uri="{0D108BD9-81ED-4DB2-BD59-A6C34878D82A}">
                    <a16:rowId xmlns:a16="http://schemas.microsoft.com/office/drawing/2014/main" val="2723965186"/>
                  </a:ext>
                </a:extLst>
              </a:tr>
            </a:tbl>
          </a:graphicData>
        </a:graphic>
      </p:graphicFrame>
      <p:sp>
        <p:nvSpPr>
          <p:cNvPr id="2" name="Title 1">
            <a:extLst>
              <a:ext uri="{FF2B5EF4-FFF2-40B4-BE49-F238E27FC236}">
                <a16:creationId xmlns:a16="http://schemas.microsoft.com/office/drawing/2014/main" id="{9B6B41E5-02A9-4A33-B6FF-B36821D53A5B}"/>
              </a:ext>
            </a:extLst>
          </p:cNvPr>
          <p:cNvSpPr>
            <a:spLocks noGrp="1"/>
          </p:cNvSpPr>
          <p:nvPr>
            <p:ph type="title"/>
          </p:nvPr>
        </p:nvSpPr>
        <p:spPr>
          <a:xfrm>
            <a:off x="1450103" y="465590"/>
            <a:ext cx="7406640" cy="440056"/>
          </a:xfrm>
        </p:spPr>
        <p:txBody>
          <a:bodyPr>
            <a:normAutofit fontScale="90000"/>
          </a:bodyPr>
          <a:lstStyle/>
          <a:p>
            <a:pPr algn="ctr"/>
            <a:r>
              <a:rPr lang="en-GB" dirty="0">
                <a:solidFill>
                  <a:srgbClr val="0070C0"/>
                </a:solidFill>
              </a:rPr>
              <a:t>ALLOWANCES</a:t>
            </a:r>
          </a:p>
        </p:txBody>
      </p:sp>
    </p:spTree>
    <p:extLst>
      <p:ext uri="{BB962C8B-B14F-4D97-AF65-F5344CB8AC3E}">
        <p14:creationId xmlns:p14="http://schemas.microsoft.com/office/powerpoint/2010/main" val="6721636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C23BEC-D22C-4323-8D70-6352245D6429}"/>
              </a:ext>
            </a:extLst>
          </p:cNvPr>
          <p:cNvSpPr>
            <a:spLocks noGrp="1"/>
          </p:cNvSpPr>
          <p:nvPr>
            <p:ph type="title"/>
          </p:nvPr>
        </p:nvSpPr>
        <p:spPr/>
        <p:txBody>
          <a:bodyPr/>
          <a:lstStyle/>
          <a:p>
            <a:r>
              <a:rPr lang="en-GB" dirty="0"/>
              <a:t>			</a:t>
            </a:r>
            <a:r>
              <a:rPr lang="en-GB" dirty="0">
                <a:solidFill>
                  <a:srgbClr val="0070C0"/>
                </a:solidFill>
              </a:rPr>
              <a:t>PAYMENTS</a:t>
            </a:r>
          </a:p>
        </p:txBody>
      </p:sp>
      <p:graphicFrame>
        <p:nvGraphicFramePr>
          <p:cNvPr id="7" name="Content Placeholder 2">
            <a:extLst>
              <a:ext uri="{FF2B5EF4-FFF2-40B4-BE49-F238E27FC236}">
                <a16:creationId xmlns:a16="http://schemas.microsoft.com/office/drawing/2014/main" id="{1C1ECF03-01C4-5C28-0C36-04DF9C36403A}"/>
              </a:ext>
            </a:extLst>
          </p:cNvPr>
          <p:cNvGraphicFramePr>
            <a:graphicFrameLocks noGrp="1"/>
          </p:cNvGraphicFramePr>
          <p:nvPr>
            <p:ph idx="1"/>
            <p:extLst>
              <p:ext uri="{D42A27DB-BD31-4B8C-83A1-F6EECF244321}">
                <p14:modId xmlns:p14="http://schemas.microsoft.com/office/powerpoint/2010/main" val="3226549655"/>
              </p:ext>
            </p:extLst>
          </p:nvPr>
        </p:nvGraphicFramePr>
        <p:xfrm>
          <a:off x="857250" y="2057400"/>
          <a:ext cx="7404100" cy="4038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Picture 6" descr="Rewards Stock Illustrations – 5,792 Rewards Stock Illustrations, Vectors &amp;  Clipart - Dreamstime">
            <a:extLst>
              <a:ext uri="{FF2B5EF4-FFF2-40B4-BE49-F238E27FC236}">
                <a16:creationId xmlns:a16="http://schemas.microsoft.com/office/drawing/2014/main" id="{3DBB97E9-1654-4133-AED3-EA1A9FAE5A1C}"/>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5567" b="5567"/>
          <a:stretch/>
        </p:blipFill>
        <p:spPr bwMode="auto">
          <a:xfrm>
            <a:off x="8508" y="4775200"/>
            <a:ext cx="1748283" cy="1736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799270"/>
      </p:ext>
    </p:extLst>
  </p:cSld>
  <p:clrMapOvr>
    <a:masterClrMapping/>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CDC70B41F03A947A1A9134F11B5C328" ma:contentTypeVersion="1" ma:contentTypeDescription="Create a new document." ma:contentTypeScope="" ma:versionID="a9e6a6ea488f729a3862784cefcec4f4">
  <xsd:schema xmlns:xsd="http://www.w3.org/2001/XMLSchema" xmlns:xs="http://www.w3.org/2001/XMLSchema" xmlns:p="http://schemas.microsoft.com/office/2006/metadata/properties" xmlns:ns1="http://schemas.microsoft.com/sharepoint/v3" targetNamespace="http://schemas.microsoft.com/office/2006/metadata/properties" ma:root="true" ma:fieldsID="a447206dab0015f8b9f8924535193e8c"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491C3B24-72FE-4AA5-9562-BB20DC4B2595}"/>
</file>

<file path=customXml/itemProps2.xml><?xml version="1.0" encoding="utf-8"?>
<ds:datastoreItem xmlns:ds="http://schemas.openxmlformats.org/officeDocument/2006/customXml" ds:itemID="{4C43241A-9C6B-4BED-9E4A-E37D3B01BAED}"/>
</file>

<file path=customXml/itemProps3.xml><?xml version="1.0" encoding="utf-8"?>
<ds:datastoreItem xmlns:ds="http://schemas.openxmlformats.org/officeDocument/2006/customXml" ds:itemID="{A233EAB5-2A93-4C5F-934B-8E73F13F4B4E}"/>
</file>

<file path=docProps/app.xml><?xml version="1.0" encoding="utf-8"?>
<Properties xmlns="http://schemas.openxmlformats.org/officeDocument/2006/extended-properties" xmlns:vt="http://schemas.openxmlformats.org/officeDocument/2006/docPropsVTypes">
  <Template>Basis</Template>
  <TotalTime>858</TotalTime>
  <Words>845</Words>
  <Application>Microsoft Office PowerPoint</Application>
  <PresentationFormat>On-screen Show (4:3)</PresentationFormat>
  <Paragraphs>124</Paragraphs>
  <Slides>13</Slides>
  <Notes>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13</vt:i4>
      </vt:variant>
    </vt:vector>
  </HeadingPairs>
  <TitlesOfParts>
    <vt:vector size="22" baseType="lpstr">
      <vt:lpstr>Arial</vt:lpstr>
      <vt:lpstr>Calibri</vt:lpstr>
      <vt:lpstr>Century Gothic</vt:lpstr>
      <vt:lpstr>Constantia</vt:lpstr>
      <vt:lpstr>Corbel</vt:lpstr>
      <vt:lpstr>Maison Mono</vt:lpstr>
      <vt:lpstr>Wingdings</vt:lpstr>
      <vt:lpstr>Basis</vt:lpstr>
      <vt:lpstr>Basis</vt:lpstr>
      <vt:lpstr>PowerPoint Presentation</vt:lpstr>
      <vt:lpstr>PowerPoint Presentation</vt:lpstr>
      <vt:lpstr>PowerPoint Presentation</vt:lpstr>
      <vt:lpstr>EXAMPLES FOR COURSES AT LOCAL UNIVERSITIES</vt:lpstr>
      <vt:lpstr>EXAMPLES FOR COURSES WITH FOREIGN UNIVERSITIES</vt:lpstr>
      <vt:lpstr>PowerPoint Presentation</vt:lpstr>
      <vt:lpstr>PowerPoint Presentation</vt:lpstr>
      <vt:lpstr>ALLOWANCES</vt:lpstr>
      <vt:lpstr>   PAYMENTS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Pace Lorna at MFED</dc:creator>
  <cp:lastModifiedBy>Borg Juliana at MEYR</cp:lastModifiedBy>
  <cp:revision>27</cp:revision>
  <cp:lastPrinted>2022-12-06T14:53:48Z</cp:lastPrinted>
  <dcterms:created xsi:type="dcterms:W3CDTF">2021-02-08T11:05:08Z</dcterms:created>
  <dcterms:modified xsi:type="dcterms:W3CDTF">2022-12-07T09:54:09Z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0x0101009CDC70B41F03A947A1A9134F11B5C328</vt:lpwstr>
  </property>
</Properties>
</file>